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92" d="100"/>
          <a:sy n="92" d="100"/>
        </p:scale>
        <p:origin x="6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113E-9B44-4EFC-9990-EF0789DBD0D7}" type="datetimeFigureOut">
              <a:rPr lang="en-US" smtClean="0"/>
              <a:t>5/14/2019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4F5F5-A8AA-4BC1-84A0-54BF991CD31D}" type="slidenum">
              <a:rPr lang="en-US" smtClean="0"/>
              <a:t>‹#›</a:t>
            </a:fld>
            <a:endParaRPr lang="en-US"/>
          </a:p>
        </p:txBody>
      </p:sp>
    </p:spTree>
    <p:extLst>
      <p:ext uri="{BB962C8B-B14F-4D97-AF65-F5344CB8AC3E}">
        <p14:creationId xmlns:p14="http://schemas.microsoft.com/office/powerpoint/2010/main" val="337248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s-MX" sz="900" b="1" kern="1200" dirty="0" err="1" smtClean="0">
                <a:solidFill>
                  <a:schemeClr val="tx1"/>
                </a:solidFill>
                <a:effectLst/>
                <a:latin typeface="Times New Roman" panose="02020603050405020304" pitchFamily="18" charset="0"/>
                <a:ea typeface="+mn-ea"/>
                <a:cs typeface="Times New Roman" panose="02020603050405020304" pitchFamily="18" charset="0"/>
              </a:rPr>
              <a:t>Từ</a:t>
            </a:r>
            <a:r>
              <a:rPr lang="es-MX" sz="9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s-MX" sz="900" b="1" kern="1200" dirty="0" err="1" smtClean="0">
                <a:solidFill>
                  <a:schemeClr val="tx1"/>
                </a:solidFill>
                <a:effectLst/>
                <a:latin typeface="Times New Roman" panose="02020603050405020304" pitchFamily="18" charset="0"/>
                <a:ea typeface="+mn-ea"/>
                <a:cs typeface="Times New Roman" panose="02020603050405020304" pitchFamily="18" charset="0"/>
              </a:rPr>
              <a:t>màn</a:t>
            </a:r>
            <a:r>
              <a:rPr lang="es-MX" sz="9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s-MX" sz="900" b="1" kern="1200" dirty="0" err="1" smtClean="0">
                <a:solidFill>
                  <a:schemeClr val="tx1"/>
                </a:solidFill>
                <a:effectLst/>
                <a:latin typeface="Times New Roman" panose="02020603050405020304" pitchFamily="18" charset="0"/>
                <a:ea typeface="+mn-ea"/>
                <a:cs typeface="Times New Roman" panose="02020603050405020304" pitchFamily="18" charset="0"/>
              </a:rPr>
              <a:t>hình</a:t>
            </a:r>
            <a:r>
              <a:rPr lang="es-MX" sz="900" b="1" kern="1200" dirty="0" smtClean="0">
                <a:solidFill>
                  <a:schemeClr val="tx1"/>
                </a:solidFill>
                <a:effectLst/>
                <a:latin typeface="Times New Roman" panose="02020603050405020304" pitchFamily="18" charset="0"/>
                <a:ea typeface="+mn-ea"/>
                <a:cs typeface="Times New Roman" panose="02020603050405020304" pitchFamily="18" charset="0"/>
              </a:rPr>
              <a:t> Desktop: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Nhấp</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đúp</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vào</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biểu</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tượng</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b="1" kern="1200" dirty="0" smtClean="0">
                <a:solidFill>
                  <a:schemeClr val="tx1"/>
                </a:solidFill>
                <a:effectLst/>
                <a:latin typeface="Times New Roman" panose="02020603050405020304" pitchFamily="18" charset="0"/>
                <a:ea typeface="+mn-ea"/>
                <a:cs typeface="Times New Roman" panose="02020603050405020304" pitchFamily="18" charset="0"/>
              </a:rPr>
              <a:t>Word (Shortcut)</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trên</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màn</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hình</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b="1" kern="1200" dirty="0" smtClean="0">
                <a:solidFill>
                  <a:schemeClr val="tx1"/>
                </a:solidFill>
                <a:effectLst/>
                <a:latin typeface="Times New Roman" panose="02020603050405020304" pitchFamily="18" charset="0"/>
                <a:ea typeface="+mn-ea"/>
                <a:cs typeface="Times New Roman" panose="02020603050405020304" pitchFamily="18" charset="0"/>
              </a:rPr>
              <a:t>Desktop</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nếu</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a:t>
            </a:r>
          </a:p>
          <a:p>
            <a:pPr marL="228600" lvl="0" indent="-228600">
              <a:buFont typeface="+mj-lt"/>
              <a:buAutoNum type="arabicPeriod"/>
            </a:pPr>
            <a:r>
              <a:rPr lang="es-MX" sz="900" b="1" kern="1200" dirty="0" err="1" smtClean="0">
                <a:solidFill>
                  <a:schemeClr val="tx1"/>
                </a:solidFill>
                <a:effectLst/>
                <a:latin typeface="Times New Roman" panose="02020603050405020304" pitchFamily="18" charset="0"/>
                <a:ea typeface="+mn-ea"/>
                <a:cs typeface="Times New Roman" panose="02020603050405020304" pitchFamily="18" charset="0"/>
              </a:rPr>
              <a:t>Từ</a:t>
            </a:r>
            <a:r>
              <a:rPr lang="es-MX" sz="900" b="1" kern="1200" dirty="0" smtClean="0">
                <a:solidFill>
                  <a:schemeClr val="tx1"/>
                </a:solidFill>
                <a:effectLst/>
                <a:latin typeface="Times New Roman" panose="02020603050405020304" pitchFamily="18" charset="0"/>
                <a:ea typeface="+mn-ea"/>
                <a:cs typeface="Times New Roman" panose="02020603050405020304" pitchFamily="18" charset="0"/>
              </a:rPr>
              <a:t> Thanh </a:t>
            </a:r>
            <a:r>
              <a:rPr lang="es-MX" sz="900" b="1" kern="1200" dirty="0" err="1" smtClean="0">
                <a:solidFill>
                  <a:schemeClr val="tx1"/>
                </a:solidFill>
                <a:effectLst/>
                <a:latin typeface="Times New Roman" panose="02020603050405020304" pitchFamily="18" charset="0"/>
                <a:ea typeface="+mn-ea"/>
                <a:cs typeface="Times New Roman" panose="02020603050405020304" pitchFamily="18" charset="0"/>
              </a:rPr>
              <a:t>tác</a:t>
            </a:r>
            <a:r>
              <a:rPr lang="es-MX" sz="9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s-MX" sz="900" b="1" kern="1200" dirty="0" err="1" smtClean="0">
                <a:solidFill>
                  <a:schemeClr val="tx1"/>
                </a:solidFill>
                <a:effectLst/>
                <a:latin typeface="Times New Roman" panose="02020603050405020304" pitchFamily="18" charset="0"/>
                <a:ea typeface="+mn-ea"/>
                <a:cs typeface="Times New Roman" panose="02020603050405020304" pitchFamily="18" charset="0"/>
              </a:rPr>
              <a:t>vụ</a:t>
            </a:r>
            <a:r>
              <a:rPr lang="es-MX" sz="9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s-MX" sz="900" b="1" kern="1200" dirty="0" err="1" smtClean="0">
                <a:solidFill>
                  <a:schemeClr val="tx1"/>
                </a:solidFill>
                <a:effectLst/>
                <a:latin typeface="Times New Roman" panose="02020603050405020304" pitchFamily="18" charset="0"/>
                <a:ea typeface="+mn-ea"/>
                <a:cs typeface="Times New Roman" panose="02020603050405020304" pitchFamily="18" charset="0"/>
              </a:rPr>
              <a:t>Taskbar</a:t>
            </a:r>
            <a:r>
              <a:rPr lang="es-MX" sz="9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Nhấp</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vào</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biểu</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tượng</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b="1" kern="1200" dirty="0" smtClean="0">
                <a:solidFill>
                  <a:schemeClr val="tx1"/>
                </a:solidFill>
                <a:effectLst/>
                <a:latin typeface="Times New Roman" panose="02020603050405020304" pitchFamily="18" charset="0"/>
                <a:ea typeface="+mn-ea"/>
                <a:cs typeface="Times New Roman" panose="02020603050405020304" pitchFamily="18" charset="0"/>
              </a:rPr>
              <a:t>Word 2016 Quick Launch</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trên</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thanh</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tác</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kern="1200" dirty="0" err="1" smtClean="0">
                <a:solidFill>
                  <a:schemeClr val="tx1"/>
                </a:solidFill>
                <a:effectLst/>
                <a:latin typeface="Times New Roman" panose="02020603050405020304" pitchFamily="18" charset="0"/>
                <a:ea typeface="+mn-ea"/>
                <a:cs typeface="Times New Roman" panose="02020603050405020304" pitchFamily="18" charset="0"/>
              </a:rPr>
              <a:t>vụ</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900" b="1" kern="1200" dirty="0" smtClean="0">
                <a:solidFill>
                  <a:schemeClr val="tx1"/>
                </a:solidFill>
                <a:effectLst/>
                <a:latin typeface="Times New Roman" panose="02020603050405020304" pitchFamily="18" charset="0"/>
                <a:ea typeface="+mn-ea"/>
                <a:cs typeface="Times New Roman" panose="02020603050405020304" pitchFamily="18" charset="0"/>
              </a:rPr>
              <a:t>Taskbar</a:t>
            </a:r>
            <a:r>
              <a:rPr lang="en-US" sz="900" kern="1200" dirty="0" smtClean="0">
                <a:solidFill>
                  <a:schemeClr val="tx1"/>
                </a:solidFill>
                <a:effectLst/>
                <a:latin typeface="Times New Roman" panose="02020603050405020304" pitchFamily="18" charset="0"/>
                <a:ea typeface="+mn-ea"/>
                <a:cs typeface="Times New Roman" panose="02020603050405020304" pitchFamily="18" charset="0"/>
              </a:rPr>
              <a:t>) </a:t>
            </a:r>
          </a:p>
          <a:p>
            <a:pPr marL="228600" lvl="0" indent="-228600">
              <a:buFont typeface="+mj-lt"/>
              <a:buAutoNum type="arabicPeriod"/>
            </a:pPr>
            <a:r>
              <a:rPr lang="es-MX" sz="900" b="1" kern="1200" dirty="0" err="1" smtClean="0">
                <a:solidFill>
                  <a:schemeClr val="tx1"/>
                </a:solidFill>
                <a:effectLst/>
                <a:latin typeface="+mn-lt"/>
                <a:ea typeface="+mn-ea"/>
                <a:cs typeface="+mn-cs"/>
              </a:rPr>
              <a:t>Từ</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hộp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tìm</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kiếm</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Search</a:t>
            </a:r>
            <a:r>
              <a:rPr lang="es-MX" sz="900" b="1" kern="1200" dirty="0" smtClean="0">
                <a:solidFill>
                  <a:schemeClr val="tx1"/>
                </a:solidFill>
                <a:effectLst/>
                <a:latin typeface="+mn-lt"/>
                <a:ea typeface="+mn-ea"/>
                <a:cs typeface="+mn-cs"/>
              </a:rPr>
              <a:t> box):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Word 2016</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tìm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kiếm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vụ</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Enter.</a:t>
            </a:r>
          </a:p>
          <a:p>
            <a:pPr marL="228600" lvl="0" indent="-228600">
              <a:buFont typeface="+mj-lt"/>
              <a:buAutoNum type="arabicPeriod"/>
            </a:pPr>
            <a:r>
              <a:rPr lang="es-MX" sz="900" b="1" kern="1200" dirty="0" err="1" smtClean="0">
                <a:solidFill>
                  <a:schemeClr val="tx1"/>
                </a:solidFill>
                <a:effectLst/>
                <a:latin typeface="+mn-lt"/>
                <a:ea typeface="+mn-ea"/>
                <a:cs typeface="+mn-cs"/>
              </a:rPr>
              <a:t>Từ</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nút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Start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hoặc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từ</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phím</a:t>
            </a:r>
            <a:r>
              <a:rPr lang="es-MX" sz="900" b="1" kern="1200" dirty="0" smtClean="0">
                <a:solidFill>
                  <a:schemeClr val="tx1"/>
                </a:solidFill>
                <a:effectLst/>
                <a:latin typeface="+mn-lt"/>
                <a:ea typeface="+mn-ea"/>
                <a:cs typeface="+mn-cs"/>
              </a:rPr>
              <a:t> [Windows]</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Word 2016</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endParaRPr lang="en-US" sz="900"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phím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Windows</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Word 2016</a:t>
            </a:r>
            <a:endParaRPr lang="en-US" sz="900" kern="1200" dirty="0" smtClean="0">
              <a:solidFill>
                <a:schemeClr val="tx1"/>
              </a:solidFill>
              <a:effectLst/>
              <a:latin typeface="+mn-lt"/>
              <a:ea typeface="+mn-ea"/>
              <a:cs typeface="+mn-cs"/>
            </a:endParaRPr>
          </a:p>
          <a:p>
            <a:pPr marL="0" lvl="0" indent="0">
              <a:buFont typeface="+mj-lt"/>
              <a:buNone/>
            </a:pPr>
            <a:endParaRPr lang="en-US" sz="9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228600" lvl="0" indent="-228600">
              <a:buFont typeface="+mj-lt"/>
              <a:buAutoNum type="arabicPeriod"/>
            </a:pPr>
            <a:endParaRPr lang="en-US" sz="9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a:t>
            </a:fld>
            <a:endParaRPr lang="en-US"/>
          </a:p>
        </p:txBody>
      </p:sp>
    </p:spTree>
    <p:extLst>
      <p:ext uri="{BB962C8B-B14F-4D97-AF65-F5344CB8AC3E}">
        <p14:creationId xmlns:p14="http://schemas.microsoft.com/office/powerpoint/2010/main" val="214060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15</a:t>
            </a:fld>
            <a:endParaRPr lang="en-US"/>
          </a:p>
        </p:txBody>
      </p:sp>
    </p:spTree>
    <p:extLst>
      <p:ext uri="{BB962C8B-B14F-4D97-AF65-F5344CB8AC3E}">
        <p14:creationId xmlns:p14="http://schemas.microsoft.com/office/powerpoint/2010/main" val="327580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16</a:t>
            </a:fld>
            <a:endParaRPr lang="en-US"/>
          </a:p>
        </p:txBody>
      </p:sp>
    </p:spTree>
    <p:extLst>
      <p:ext uri="{BB962C8B-B14F-4D97-AF65-F5344CB8AC3E}">
        <p14:creationId xmlns:p14="http://schemas.microsoft.com/office/powerpoint/2010/main" val="340554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17</a:t>
            </a:fld>
            <a:endParaRPr lang="en-US"/>
          </a:p>
        </p:txBody>
      </p:sp>
    </p:spTree>
    <p:extLst>
      <p:ext uri="{BB962C8B-B14F-4D97-AF65-F5344CB8AC3E}">
        <p14:creationId xmlns:p14="http://schemas.microsoft.com/office/powerpoint/2010/main" val="19221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18</a:t>
            </a:fld>
            <a:endParaRPr lang="en-US"/>
          </a:p>
        </p:txBody>
      </p:sp>
    </p:spTree>
    <p:extLst>
      <p:ext uri="{BB962C8B-B14F-4D97-AF65-F5344CB8AC3E}">
        <p14:creationId xmlns:p14="http://schemas.microsoft.com/office/powerpoint/2010/main" val="358573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về</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thuộc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tính</a:t>
            </a:r>
            <a:r>
              <a:rPr lang="en-US" sz="900" b="1" kern="1200" dirty="0" smtClean="0">
                <a:solidFill>
                  <a:schemeClr val="tx1"/>
                </a:solidFill>
                <a:effectLst/>
                <a:latin typeface="+mn-lt"/>
                <a:ea typeface="+mn-ea"/>
                <a:cs typeface="+mn-cs"/>
              </a:rPr>
              <a:t> (Property) </a:t>
            </a:r>
            <a:r>
              <a:rPr lang="en-US" sz="900" b="1" kern="1200" dirty="0" err="1" smtClean="0">
                <a:solidFill>
                  <a:schemeClr val="tx1"/>
                </a:solidFill>
                <a:effectLst/>
                <a:latin typeface="+mn-lt"/>
                <a:ea typeface="+mn-ea"/>
                <a:cs typeface="+mn-cs"/>
              </a:rPr>
              <a:t>của</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tài</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liệu</a:t>
            </a:r>
            <a:endParaRPr lang="en-US" sz="900" b="1" kern="1200" dirty="0" smtClean="0">
              <a:solidFill>
                <a:schemeClr val="tx1"/>
              </a:solidFill>
              <a:effectLst/>
              <a:latin typeface="+mn-lt"/>
              <a:ea typeface="+mn-ea"/>
              <a:cs typeface="+mn-cs"/>
            </a:endParaRPr>
          </a:p>
          <a:p>
            <a:pPr marL="171450" lvl="0" indent="-171450" algn="just">
              <a:buFont typeface="Arial" panose="020B0604020202020204" pitchFamily="34" charset="0"/>
              <a:buChar char="•"/>
            </a:pPr>
            <a:r>
              <a:rPr lang="es-MX" sz="900" b="1" kern="1200" dirty="0" err="1" smtClean="0">
                <a:solidFill>
                  <a:schemeClr val="tx1"/>
                </a:solidFill>
                <a:effectLst/>
                <a:latin typeface="+mn-lt"/>
                <a:ea typeface="+mn-ea"/>
                <a:cs typeface="+mn-cs"/>
              </a:rPr>
              <a:t>Thiết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hoặc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hiệu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chỉnh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thuộc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tính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Properties</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của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hiện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hành</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lvl="1" algn="just"/>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t</a:t>
            </a:r>
            <a:r>
              <a:rPr lang="vi-VN" sz="900" kern="1200" dirty="0" smtClean="0">
                <a:solidFill>
                  <a:schemeClr val="tx1"/>
                </a:solidFill>
                <a:effectLst/>
                <a:latin typeface="+mn-lt"/>
                <a:ea typeface="+mn-ea"/>
                <a:cs typeface="+mn-cs"/>
              </a:rPr>
              <a:t>huộc tính </a:t>
            </a:r>
            <a:r>
              <a:rPr lang="en-US" sz="900" kern="1200" dirty="0" err="1" smtClean="0">
                <a:solidFill>
                  <a:schemeClr val="tx1"/>
                </a:solidFill>
                <a:effectLst/>
                <a:latin typeface="+mn-lt"/>
                <a:ea typeface="+mn-ea"/>
                <a:cs typeface="+mn-cs"/>
              </a:rPr>
              <a:t>này</a:t>
            </a:r>
            <a:r>
              <a:rPr lang="en-US" sz="900" kern="1200" dirty="0" smtClean="0">
                <a:solidFill>
                  <a:schemeClr val="tx1"/>
                </a:solidFill>
                <a:effectLst/>
                <a:latin typeface="+mn-lt"/>
                <a:ea typeface="+mn-ea"/>
                <a:cs typeface="+mn-cs"/>
              </a:rPr>
              <a:t> </a:t>
            </a:r>
            <a:r>
              <a:rPr lang="vi-VN" sz="900" kern="1200" dirty="0" smtClean="0">
                <a:solidFill>
                  <a:schemeClr val="tx1"/>
                </a:solidFill>
                <a:effectLst/>
                <a:latin typeface="+mn-lt"/>
                <a:ea typeface="+mn-ea"/>
                <a:cs typeface="+mn-cs"/>
              </a:rPr>
              <a:t>của tài liệu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trang</a:t>
            </a:r>
            <a:r>
              <a:rPr lang="en-US" sz="900" kern="1200" dirty="0" smtClean="0">
                <a:solidFill>
                  <a:schemeClr val="tx1"/>
                </a:solidFill>
                <a:effectLst/>
                <a:latin typeface="+mn-lt"/>
                <a:ea typeface="+mn-ea"/>
                <a:cs typeface="+mn-cs"/>
              </a:rPr>
              <a:t> </a:t>
            </a:r>
            <a:r>
              <a:rPr lang="vi-VN" sz="900" b="1" kern="1200" dirty="0" smtClean="0">
                <a:solidFill>
                  <a:schemeClr val="tx1"/>
                </a:solidFill>
                <a:effectLst/>
                <a:latin typeface="+mn-lt"/>
                <a:ea typeface="+mn-ea"/>
                <a:cs typeface="+mn-cs"/>
              </a:rPr>
              <a:t>Info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vi-VN" sz="900" b="1" kern="1200" dirty="0" smtClean="0">
                <a:solidFill>
                  <a:schemeClr val="tx1"/>
                </a:solidFill>
                <a:effectLst/>
                <a:latin typeface="+mn-lt"/>
                <a:ea typeface="+mn-ea"/>
                <a:cs typeface="+mn-cs"/>
              </a:rPr>
              <a:t>Backstage view</a:t>
            </a:r>
            <a:r>
              <a:rPr lang="en-US" sz="900" kern="1200" dirty="0" smtClean="0">
                <a:solidFill>
                  <a:schemeClr val="tx1"/>
                </a:solidFill>
                <a:effectLst/>
                <a:latin typeface="+mn-lt"/>
                <a:ea typeface="+mn-ea"/>
                <a:cs typeface="+mn-cs"/>
              </a:rPr>
              <a:t>, b</a:t>
            </a:r>
            <a:r>
              <a:rPr lang="vi-VN" sz="900" kern="1200" dirty="0" smtClean="0">
                <a:solidFill>
                  <a:schemeClr val="tx1"/>
                </a:solidFill>
                <a:effectLst/>
                <a:latin typeface="+mn-lt"/>
                <a:ea typeface="+mn-ea"/>
                <a:cs typeface="+mn-cs"/>
              </a:rPr>
              <a:t>ạn có thể hiệu chỉnh trực tiếp một số thuộc tính 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trang</a:t>
            </a:r>
            <a:r>
              <a:rPr lang="en-US" sz="900" kern="1200" dirty="0" smtClean="0">
                <a:solidFill>
                  <a:schemeClr val="tx1"/>
                </a:solidFill>
                <a:effectLst/>
                <a:latin typeface="+mn-lt"/>
                <a:ea typeface="+mn-ea"/>
                <a:cs typeface="+mn-cs"/>
              </a:rPr>
              <a:t> </a:t>
            </a:r>
            <a:r>
              <a:rPr lang="vi-VN" sz="900" b="1" kern="1200" dirty="0" smtClean="0">
                <a:solidFill>
                  <a:schemeClr val="tx1"/>
                </a:solidFill>
                <a:effectLst/>
                <a:latin typeface="+mn-lt"/>
                <a:ea typeface="+mn-ea"/>
                <a:cs typeface="+mn-cs"/>
              </a:rPr>
              <a:t>Info </a:t>
            </a:r>
            <a:r>
              <a:rPr lang="vi-VN" sz="900" kern="1200" dirty="0" smtClean="0">
                <a:solidFill>
                  <a:schemeClr val="tx1"/>
                </a:solidFill>
                <a:effectLst/>
                <a:latin typeface="+mn-lt"/>
                <a:ea typeface="+mn-ea"/>
                <a:cs typeface="+mn-cs"/>
              </a:rPr>
              <a:t>hoặc </a:t>
            </a:r>
            <a:r>
              <a:rPr lang="en-US" sz="900" kern="1200" dirty="0" err="1" smtClean="0">
                <a:solidFill>
                  <a:schemeClr val="tx1"/>
                </a:solidFill>
                <a:effectLst/>
                <a:latin typeface="+mn-lt"/>
                <a:ea typeface="+mn-ea"/>
                <a:cs typeface="+mn-cs"/>
              </a:rPr>
              <a:t>trên</a:t>
            </a:r>
            <a:r>
              <a:rPr lang="vi-VN" sz="900" kern="1200" dirty="0" smtClean="0">
                <a:solidFill>
                  <a:schemeClr val="tx1"/>
                </a:solidFill>
                <a:effectLst/>
                <a:latin typeface="+mn-lt"/>
                <a:ea typeface="+mn-ea"/>
                <a:cs typeface="+mn-cs"/>
              </a:rPr>
              <a:t> hộp thoại </a:t>
            </a:r>
            <a:r>
              <a:rPr lang="vi-VN" sz="900" b="1" kern="1200" dirty="0" smtClean="0">
                <a:solidFill>
                  <a:schemeClr val="tx1"/>
                </a:solidFill>
                <a:effectLst/>
                <a:latin typeface="+mn-lt"/>
                <a:ea typeface="+mn-ea"/>
                <a:cs typeface="+mn-cs"/>
              </a:rPr>
              <a:t>Properties</a:t>
            </a:r>
            <a:r>
              <a:rPr lang="vi-VN" sz="900" kern="1200" dirty="0" smtClean="0">
                <a:solidFill>
                  <a:schemeClr val="tx1"/>
                </a:solidFill>
                <a:effectLst/>
                <a:latin typeface="+mn-lt"/>
                <a:ea typeface="+mn-ea"/>
                <a:cs typeface="+mn-cs"/>
              </a:rPr>
              <a:t>. Để thiết lập hoặc hiệu chỉnh thuộc tính:</a:t>
            </a:r>
            <a:endParaRPr lang="en-US" sz="900" kern="1200" dirty="0" smtClean="0">
              <a:solidFill>
                <a:schemeClr val="tx1"/>
              </a:solidFill>
              <a:effectLst/>
              <a:latin typeface="+mn-lt"/>
              <a:ea typeface="+mn-ea"/>
              <a:cs typeface="+mn-cs"/>
            </a:endParaRPr>
          </a:p>
          <a:p>
            <a:pPr marL="514350" lvl="1" indent="-171450" algn="just">
              <a:buFont typeface="Arial" panose="020B0604020202020204" pitchFamily="34" charset="0"/>
              <a:buChar char="•"/>
            </a:pP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trang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Info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Backstage view</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Title</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Tags,</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Comments</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thay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đổi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thông</a:t>
            </a:r>
            <a:r>
              <a:rPr lang="en-US" sz="900" kern="1200" dirty="0" smtClean="0">
                <a:solidFill>
                  <a:schemeClr val="tx1"/>
                </a:solidFill>
                <a:effectLst/>
                <a:latin typeface="+mn-lt"/>
                <a:ea typeface="+mn-ea"/>
                <a:cs typeface="+mn-cs"/>
              </a:rPr>
              <a:t> tin;</a:t>
            </a:r>
          </a:p>
          <a:p>
            <a:pPr marL="514350" lvl="1" indent="-171450" algn="just">
              <a:buFont typeface="Arial" panose="020B0604020202020204" pitchFamily="34" charset="0"/>
              <a:buChar char="•"/>
            </a:pP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trang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Info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Backstage view</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Properties</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Advanced Properties</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Summary</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thuộc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tính</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OK</a:t>
            </a:r>
            <a:r>
              <a:rPr lang="en-US" sz="900" kern="1200" dirty="0" smtClean="0">
                <a:solidFill>
                  <a:schemeClr val="tx1"/>
                </a:solidFill>
                <a:effectLst/>
                <a:latin typeface="+mn-lt"/>
                <a:ea typeface="+mn-ea"/>
                <a:cs typeface="+mn-cs"/>
              </a:rPr>
              <a:t>.</a:t>
            </a:r>
          </a:p>
          <a:p>
            <a:pPr marL="171450" lvl="0" indent="-171450" algn="just">
              <a:buFont typeface="Arial" panose="020B0604020202020204" pitchFamily="34" charset="0"/>
              <a:buChar char="•"/>
            </a:pPr>
            <a:r>
              <a:rPr lang="es-MX" sz="900" b="1" kern="1200" dirty="0" err="1" smtClean="0">
                <a:solidFill>
                  <a:schemeClr val="tx1"/>
                </a:solidFill>
                <a:effectLst/>
                <a:latin typeface="+mn-lt"/>
                <a:ea typeface="+mn-ea"/>
                <a:cs typeface="+mn-cs"/>
              </a:rPr>
              <a:t>Thêm</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thuộc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tính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mới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cho</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lvl="1" algn="just"/>
            <a:r>
              <a:rPr lang="en-US" sz="900" kern="1200" dirty="0" smtClean="0">
                <a:solidFill>
                  <a:schemeClr val="tx1"/>
                </a:solidFill>
                <a:effectLst/>
                <a:latin typeface="+mn-lt"/>
                <a:ea typeface="+mn-ea"/>
                <a:cs typeface="+mn-cs"/>
              </a:rPr>
              <a:t>Trong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thoại</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Advanced Properties</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Custom</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thuộc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tính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Name:</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loại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thuộc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tính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Combo box</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Type:</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giá</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Value:</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Add</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OK.</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Thêm</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giả</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vào</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thuộc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tính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Author</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Author</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property</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lvl="1"/>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trang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Info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Backstage view</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Related People</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Add an author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thực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hiện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bước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sau</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nhiều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giả</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địa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Email </a:t>
            </a:r>
            <a:r>
              <a:rPr lang="en-US" sz="900" kern="1200" dirty="0" err="1" smtClean="0">
                <a:solidFill>
                  <a:schemeClr val="tx1"/>
                </a:solidFill>
                <a:effectLst/>
                <a:latin typeface="+mn-lt"/>
                <a:ea typeface="+mn-ea"/>
                <a:cs typeface="+mn-cs"/>
              </a:rPr>
              <a:t>cách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nhau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bởi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dấu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chấm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phẩy</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xác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nhận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đã</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nút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Search</a:t>
            </a:r>
            <a:r>
              <a:rPr lang="en-US" sz="900" kern="1200" dirty="0" smtClean="0">
                <a:solidFill>
                  <a:schemeClr val="tx1"/>
                </a:solidFill>
                <a:effectLst/>
                <a:latin typeface="+mn-lt"/>
                <a:ea typeface="+mn-ea"/>
                <a:cs typeface="+mn-cs"/>
              </a:rPr>
              <a:t> Trong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thoại</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Address Book: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địa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đưa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Author</a:t>
            </a:r>
            <a:r>
              <a:rPr lang="en-US" sz="900" kern="1200" dirty="0" smtClean="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Xóa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giả</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khỏi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danh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sách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thuộc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tính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Author</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lvl="1"/>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trang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Info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Backstage</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view</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Related</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People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giả</a:t>
            </a:r>
            <a:r>
              <a:rPr lang="en-US" sz="900"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sym typeface="Wingdings" panose="05000000000000000000" pitchFamily="2" charset="2"/>
              </a:rPr>
              <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Remove</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Person</a:t>
            </a:r>
            <a:r>
              <a:rPr lang="en-US" sz="9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19</a:t>
            </a:fld>
            <a:endParaRPr lang="en-US"/>
          </a:p>
        </p:txBody>
      </p:sp>
    </p:spTree>
    <p:extLst>
      <p:ext uri="{BB962C8B-B14F-4D97-AF65-F5344CB8AC3E}">
        <p14:creationId xmlns:p14="http://schemas.microsoft.com/office/powerpoint/2010/main" val="205518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di </a:t>
            </a:r>
            <a:r>
              <a:rPr lang="en-US" sz="900" b="1" kern="1200" dirty="0" err="1" smtClean="0">
                <a:solidFill>
                  <a:schemeClr val="tx1"/>
                </a:solidFill>
                <a:effectLst/>
                <a:latin typeface="+mn-lt"/>
                <a:ea typeface="+mn-ea"/>
                <a:cs typeface="+mn-cs"/>
              </a:rPr>
              <a:t>chuyển</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trong</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phạm</a:t>
            </a:r>
            <a:r>
              <a:rPr lang="en-US" sz="900" b="1" kern="1200" dirty="0" smtClean="0">
                <a:solidFill>
                  <a:schemeClr val="tx1"/>
                </a:solidFill>
                <a:effectLst/>
                <a:latin typeface="+mn-lt"/>
                <a:ea typeface="+mn-ea"/>
                <a:cs typeface="+mn-cs"/>
              </a:rPr>
              <a:t> vi </a:t>
            </a:r>
            <a:r>
              <a:rPr lang="en-US" sz="900" b="1" kern="1200" dirty="0" err="1" smtClean="0">
                <a:solidFill>
                  <a:schemeClr val="tx1"/>
                </a:solidFill>
                <a:effectLst/>
                <a:latin typeface="+mn-lt"/>
                <a:ea typeface="+mn-ea"/>
                <a:cs typeface="+mn-cs"/>
              </a:rPr>
              <a:t>tài</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liệu</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chuột</a:t>
            </a:r>
            <a:r>
              <a:rPr lang="es-MX" sz="900" b="1" kern="1200" dirty="0" smtClean="0">
                <a:solidFill>
                  <a:schemeClr val="tx1"/>
                </a:solidFill>
                <a:effectLst/>
                <a:latin typeface="+mn-lt"/>
                <a:ea typeface="+mn-ea"/>
                <a:cs typeface="+mn-cs"/>
              </a:rPr>
              <a:t> (mouse)</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Sử</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dụng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kết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hợp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cuộn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Scroll bars</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Sử</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dụng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bánh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xe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cuộn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endParaRPr lang="en-US" sz="900"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bánh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xe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chuyển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đổi</a:t>
            </a:r>
            <a:r>
              <a:rPr lang="en-US" sz="900" kern="1200" dirty="0" smtClean="0">
                <a:solidFill>
                  <a:schemeClr val="tx1"/>
                </a:solidFill>
                <a:effectLst/>
                <a:latin typeface="+mn-lt"/>
                <a:ea typeface="+mn-ea"/>
                <a:cs typeface="+mn-cs"/>
              </a:rPr>
              <a:t> con </a:t>
            </a:r>
            <a:r>
              <a:rPr lang="en-US" sz="900" kern="1200" dirty="0" err="1" smtClean="0">
                <a:solidFill>
                  <a:schemeClr val="tx1"/>
                </a:solidFill>
                <a:effectLst/>
                <a:latin typeface="+mn-lt"/>
                <a:ea typeface="+mn-ea"/>
                <a:cs typeface="+mn-cs"/>
              </a:rPr>
              <a:t>trỏ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thành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di </a:t>
            </a:r>
            <a:r>
              <a:rPr lang="en-US" sz="900" kern="1200" dirty="0" err="1" smtClean="0">
                <a:solidFill>
                  <a:schemeClr val="tx1"/>
                </a:solidFill>
                <a:effectLst/>
                <a:latin typeface="+mn-lt"/>
                <a:ea typeface="+mn-ea"/>
                <a:cs typeface="+mn-cs"/>
              </a:rPr>
              <a:t>chuyển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theo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hướng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muốn</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bánh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xe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cuộn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nữa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ngừng</a:t>
            </a:r>
            <a:r>
              <a:rPr lang="en-US" sz="900" kern="1200" dirty="0" smtClean="0">
                <a:solidFill>
                  <a:schemeClr val="tx1"/>
                </a:solidFill>
                <a:effectLst/>
                <a:latin typeface="+mn-lt"/>
                <a:ea typeface="+mn-ea"/>
                <a:cs typeface="+mn-cs"/>
              </a:rPr>
              <a:t> di </a:t>
            </a:r>
            <a:r>
              <a:rPr lang="en-US" sz="900" kern="1200" dirty="0" err="1" smtClean="0">
                <a:solidFill>
                  <a:schemeClr val="tx1"/>
                </a:solidFill>
                <a:effectLst/>
                <a:latin typeface="+mn-lt"/>
                <a:ea typeface="+mn-ea"/>
                <a:cs typeface="+mn-cs"/>
              </a:rPr>
              <a:t>chuyển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tài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liệu</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cửa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sổ</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điều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hướng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để</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điều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hướng</a:t>
            </a:r>
            <a:r>
              <a:rPr lang="es-MX" sz="900" b="1" kern="1200" dirty="0" smtClean="0">
                <a:solidFill>
                  <a:schemeClr val="tx1"/>
                </a:solidFill>
                <a:effectLst/>
                <a:latin typeface="+mn-lt"/>
                <a:ea typeface="+mn-ea"/>
                <a:cs typeface="+mn-cs"/>
              </a:rPr>
              <a:t> qua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trang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View</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nhóm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Show</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Navigation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Pane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Pages.</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thanh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trạng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thái</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thông</a:t>
            </a:r>
            <a:r>
              <a:rPr lang="en-US" sz="900" kern="1200" dirty="0" smtClean="0">
                <a:solidFill>
                  <a:schemeClr val="tx1"/>
                </a:solidFill>
                <a:effectLst/>
                <a:latin typeface="+mn-lt"/>
                <a:ea typeface="+mn-ea"/>
                <a:cs typeface="+mn-cs"/>
              </a:rPr>
              <a:t> tin </a:t>
            </a:r>
            <a:r>
              <a:rPr lang="en-US" sz="900" b="1" kern="1200" dirty="0" smtClean="0">
                <a:solidFill>
                  <a:schemeClr val="tx1"/>
                </a:solidFill>
                <a:effectLst/>
                <a:latin typeface="+mn-lt"/>
                <a:ea typeface="+mn-ea"/>
                <a:cs typeface="+mn-cs"/>
              </a:rPr>
              <a:t>Page x of 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Nagivation</a:t>
            </a:r>
            <a:r>
              <a:rPr lang="en-US" sz="900" b="1" kern="1200" dirty="0" smtClean="0">
                <a:solidFill>
                  <a:schemeClr val="tx1"/>
                </a:solidFill>
                <a:effectLst/>
                <a:latin typeface="+mn-lt"/>
                <a:ea typeface="+mn-ea"/>
                <a:cs typeface="+mn-cs"/>
              </a:rPr>
              <a:t> Pane</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thông</a:t>
            </a:r>
            <a:r>
              <a:rPr lang="en-US" sz="900" kern="1200" dirty="0" smtClean="0">
                <a:solidFill>
                  <a:schemeClr val="tx1"/>
                </a:solidFill>
                <a:effectLst/>
                <a:latin typeface="+mn-lt"/>
                <a:ea typeface="+mn-ea"/>
                <a:cs typeface="+mn-cs"/>
              </a:rPr>
              <a:t> tin </a:t>
            </a:r>
            <a:r>
              <a:rPr lang="en-US" sz="900" b="1" kern="1200" dirty="0" smtClean="0">
                <a:solidFill>
                  <a:schemeClr val="tx1"/>
                </a:solidFill>
                <a:effectLst/>
                <a:latin typeface="+mn-lt"/>
                <a:ea typeface="+mn-ea"/>
                <a:cs typeface="+mn-cs"/>
              </a:rPr>
              <a:t>Section: #</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thoại</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Find and Replace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Go to what</a:t>
            </a:r>
            <a:r>
              <a:rPr lang="en-US" sz="900" kern="1200" dirty="0" smtClean="0">
                <a:solidFill>
                  <a:schemeClr val="tx1"/>
                </a:solidFill>
                <a:effectLst/>
                <a:latin typeface="+mn-lt"/>
                <a:ea typeface="+mn-ea"/>
                <a:cs typeface="+mn-cs"/>
              </a:rPr>
              <a:t> ð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thông</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Enter …. Number</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Next</a:t>
            </a:r>
            <a:r>
              <a:rPr lang="en-US" sz="9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20</a:t>
            </a:fld>
            <a:endParaRPr lang="en-US"/>
          </a:p>
        </p:txBody>
      </p:sp>
    </p:spTree>
    <p:extLst>
      <p:ext uri="{BB962C8B-B14F-4D97-AF65-F5344CB8AC3E}">
        <p14:creationId xmlns:p14="http://schemas.microsoft.com/office/powerpoint/2010/main" val="210953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21</a:t>
            </a:fld>
            <a:endParaRPr lang="en-US"/>
          </a:p>
        </p:txBody>
      </p:sp>
    </p:spTree>
    <p:extLst>
      <p:ext uri="{BB962C8B-B14F-4D97-AF65-F5344CB8AC3E}">
        <p14:creationId xmlns:p14="http://schemas.microsoft.com/office/powerpoint/2010/main" val="137192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tạo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tài</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liệu</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mới</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Tạo</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trống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mới</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Từ</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màn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hình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khởi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động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Word 2016</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Blank document;</a:t>
            </a:r>
            <a:endParaRPr lang="en-US" sz="900"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Ctrl + N.</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Tạo</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từ</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mẫu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Template</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chủ</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đề</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Business, Cards, Education,…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nhóm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template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được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đề</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nghị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tìm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kiếm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chủ</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đề</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tìm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kiếm</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mẫu</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Create</a:t>
            </a:r>
            <a:r>
              <a:rPr lang="en-US" sz="9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22</a:t>
            </a:fld>
            <a:endParaRPr lang="en-US"/>
          </a:p>
        </p:txBody>
      </p:sp>
    </p:spTree>
    <p:extLst>
      <p:ext uri="{BB962C8B-B14F-4D97-AF65-F5344CB8AC3E}">
        <p14:creationId xmlns:p14="http://schemas.microsoft.com/office/powerpoint/2010/main" val="2034257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chuyển</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truy</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cập</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tài</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liệu</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Ribbon</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View</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nhóm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Window</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Switch Windows</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tài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liệu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truy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cập</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thanh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vụ</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của</a:t>
            </a:r>
            <a:r>
              <a:rPr lang="es-MX" sz="900" b="1" kern="1200" dirty="0" smtClean="0">
                <a:solidFill>
                  <a:schemeClr val="tx1"/>
                </a:solidFill>
                <a:effectLst/>
                <a:latin typeface="+mn-lt"/>
                <a:ea typeface="+mn-ea"/>
                <a:cs typeface="+mn-cs"/>
              </a:rPr>
              <a:t> Windows:</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Trỏ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Word</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vụ</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Task bar</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tài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liệu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truy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cập</a:t>
            </a:r>
            <a:r>
              <a:rPr lang="en-US" sz="9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23</a:t>
            </a:fld>
            <a:endParaRPr lang="en-US"/>
          </a:p>
        </p:txBody>
      </p:sp>
    </p:spTree>
    <p:extLst>
      <p:ext uri="{BB962C8B-B14F-4D97-AF65-F5344CB8AC3E}">
        <p14:creationId xmlns:p14="http://schemas.microsoft.com/office/powerpoint/2010/main" val="3687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lưu</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tài</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liệu</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Lưu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mới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chưa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đặt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tên</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QAT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Ctrl+S</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Điều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hướng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lưu</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 name: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 as type: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Save.</a:t>
            </a:r>
            <a:endParaRPr lang="en-US" sz="900" kern="1200" dirty="0" smtClean="0">
              <a:solidFill>
                <a:schemeClr val="tx1"/>
              </a:solidFill>
              <a:effectLst/>
              <a:latin typeface="+mn-lt"/>
              <a:ea typeface="+mn-ea"/>
              <a:cs typeface="+mn-cs"/>
            </a:endParaRPr>
          </a:p>
          <a:p>
            <a:pPr lvl="1"/>
            <a:r>
              <a:rPr lang="en-US" sz="900" b="1" i="1" u="sng" kern="1200" dirty="0" err="1" smtClean="0">
                <a:solidFill>
                  <a:schemeClr val="tx1"/>
                </a:solidFill>
                <a:effectLst/>
                <a:latin typeface="+mn-lt"/>
                <a:ea typeface="+mn-ea"/>
                <a:cs typeface="+mn-cs"/>
              </a:rPr>
              <a:t>Lưu</a:t>
            </a:r>
            <a:r>
              <a:rPr lang="en-US" sz="900" b="1" i="1" u="sng" kern="1200" dirty="0" smtClean="0">
                <a:solidFill>
                  <a:schemeClr val="tx1"/>
                </a:solidFill>
                <a:effectLst/>
                <a:latin typeface="+mn-lt"/>
                <a:ea typeface="+mn-ea"/>
                <a:cs typeface="+mn-cs"/>
              </a:rPr>
              <a:t> ý:</a:t>
            </a:r>
            <a:endParaRPr lang="en-US" sz="900" i="1" kern="1200" dirty="0" smtClean="0">
              <a:solidFill>
                <a:schemeClr val="tx1"/>
              </a:solidFill>
              <a:effectLst/>
              <a:latin typeface="+mn-lt"/>
              <a:ea typeface="+mn-ea"/>
              <a:cs typeface="+mn-cs"/>
            </a:endParaRPr>
          </a:p>
          <a:p>
            <a:pPr lvl="1"/>
            <a:r>
              <a:rPr lang="en-US" sz="900" i="1" kern="1200" dirty="0" err="1" smtClean="0">
                <a:solidFill>
                  <a:schemeClr val="tx1"/>
                </a:solidFill>
                <a:effectLst/>
                <a:latin typeface="+mn-lt"/>
                <a:ea typeface="+mn-ea"/>
                <a:cs typeface="+mn-cs"/>
              </a:rPr>
              <a:t>Tên</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tập</a:t>
            </a:r>
            <a:r>
              <a:rPr lang="en-US" sz="900" i="1" kern="1200" dirty="0" smtClean="0">
                <a:solidFill>
                  <a:schemeClr val="tx1"/>
                </a:solidFill>
                <a:effectLst/>
                <a:latin typeface="+mn-lt"/>
                <a:ea typeface="+mn-ea"/>
                <a:cs typeface="+mn-cs"/>
              </a:rPr>
              <a:t> tin </a:t>
            </a:r>
            <a:r>
              <a:rPr lang="en-US" sz="900" i="1" kern="1200" dirty="0" err="1" smtClean="0">
                <a:solidFill>
                  <a:schemeClr val="tx1"/>
                </a:solidFill>
                <a:effectLst/>
                <a:latin typeface="+mn-lt"/>
                <a:ea typeface="+mn-ea"/>
                <a:cs typeface="+mn-cs"/>
              </a:rPr>
              <a:t>có</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thể</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tối</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đa</a:t>
            </a:r>
            <a:r>
              <a:rPr lang="en-US" sz="900" i="1" kern="1200" dirty="0" smtClean="0">
                <a:solidFill>
                  <a:schemeClr val="tx1"/>
                </a:solidFill>
                <a:effectLst/>
                <a:latin typeface="+mn-lt"/>
                <a:ea typeface="+mn-ea"/>
                <a:cs typeface="+mn-cs"/>
              </a:rPr>
              <a:t> </a:t>
            </a:r>
            <a:r>
              <a:rPr lang="en-US" sz="900" b="1" i="1" kern="1200" dirty="0" smtClean="0">
                <a:solidFill>
                  <a:schemeClr val="tx1"/>
                </a:solidFill>
                <a:effectLst/>
                <a:latin typeface="+mn-lt"/>
                <a:ea typeface="+mn-ea"/>
                <a:cs typeface="+mn-cs"/>
              </a:rPr>
              <a:t>255</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ký</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tự</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bao</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gồm</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cả</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đường</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dẫn</a:t>
            </a:r>
            <a:r>
              <a:rPr lang="en-US" sz="900" i="1" kern="1200" dirty="0" smtClean="0">
                <a:solidFill>
                  <a:schemeClr val="tx1"/>
                </a:solidFill>
                <a:effectLst/>
                <a:latin typeface="+mn-lt"/>
                <a:ea typeface="+mn-ea"/>
                <a:cs typeface="+mn-cs"/>
              </a:rPr>
              <a:t> ổ </a:t>
            </a:r>
            <a:r>
              <a:rPr lang="en-US" sz="900" i="1" kern="1200" dirty="0" err="1" smtClean="0">
                <a:solidFill>
                  <a:schemeClr val="tx1"/>
                </a:solidFill>
                <a:effectLst/>
                <a:latin typeface="+mn-lt"/>
                <a:ea typeface="+mn-ea"/>
                <a:cs typeface="+mn-cs"/>
              </a:rPr>
              <a:t>đĩa</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và</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thư</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mục</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và</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không</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bao</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gồm</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các</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ký</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tự</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sau</a:t>
            </a:r>
            <a:r>
              <a:rPr lang="en-US" sz="900" i="1" kern="1200" dirty="0" smtClean="0">
                <a:solidFill>
                  <a:schemeClr val="tx1"/>
                </a:solidFill>
                <a:effectLst/>
                <a:latin typeface="+mn-lt"/>
                <a:ea typeface="+mn-ea"/>
                <a:cs typeface="+mn-cs"/>
              </a:rPr>
              <a:t>: </a:t>
            </a:r>
            <a:r>
              <a:rPr lang="en-US" sz="900" b="1" i="1" kern="1200" dirty="0" smtClean="0">
                <a:solidFill>
                  <a:schemeClr val="tx1"/>
                </a:solidFill>
                <a:effectLst/>
                <a:latin typeface="+mn-lt"/>
                <a:ea typeface="+mn-ea"/>
                <a:cs typeface="+mn-cs"/>
              </a:rPr>
              <a:t>/ \: *? “&lt;&gt; |</a:t>
            </a:r>
            <a:endParaRPr lang="en-US" sz="9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Lưu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đã</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có</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với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tên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khác</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 As</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điều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hướng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lưu</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 name: </a:t>
            </a:r>
            <a:r>
              <a:rPr lang="en-US" sz="900" kern="1200" dirty="0" smtClean="0">
                <a:solidFill>
                  <a:schemeClr val="tx1"/>
                </a:solidFill>
                <a:effectLst/>
                <a:latin typeface="+mn-lt"/>
                <a:ea typeface="+mn-ea"/>
                <a:cs typeface="+mn-cs"/>
              </a:rPr>
              <a:t>-&gt;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 as type: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Save</a:t>
            </a:r>
            <a:endParaRPr lang="en-US" sz="9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24</a:t>
            </a:fld>
            <a:endParaRPr lang="en-US"/>
          </a:p>
        </p:txBody>
      </p:sp>
    </p:spTree>
    <p:extLst>
      <p:ext uri="{BB962C8B-B14F-4D97-AF65-F5344CB8AC3E}">
        <p14:creationId xmlns:p14="http://schemas.microsoft.com/office/powerpoint/2010/main" val="361431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vi-VN" dirty="0" smtClean="0"/>
              <a:t>Để ẩn hiện  phím tắt của thẻ lệnh (Tab), bạn nhấn nhím Alt.</a:t>
            </a:r>
          </a:p>
          <a:p>
            <a:pPr marL="171450" lvl="0" indent="-171450">
              <a:buFont typeface="Arial" panose="020B0604020202020204" pitchFamily="34" charset="0"/>
              <a:buChar char="•"/>
            </a:pPr>
            <a:r>
              <a:rPr lang="vi-VN" dirty="0" smtClean="0"/>
              <a:t>Để biết phím tắt, trỏ chuột vào biểu tượng lệnh, phím tắt được ghi trên mẹo màn hình (ScreenTip)</a:t>
            </a:r>
          </a:p>
          <a:p>
            <a:pPr marL="171450" lvl="0" indent="-171450">
              <a:buFont typeface="Arial" panose="020B0604020202020204" pitchFamily="34" charset="0"/>
              <a:buChar char="•"/>
            </a:pPr>
            <a:r>
              <a:rPr lang="vi-VN" dirty="0" smtClean="0"/>
              <a:t>Để ẩn/hiện phím tắt trên mẹo màn hình ScreenTips, bạn chọn File </a:t>
            </a:r>
            <a:r>
              <a:rPr lang="en-US" dirty="0" smtClean="0"/>
              <a:t>-&gt;</a:t>
            </a:r>
            <a:r>
              <a:rPr lang="vi-VN" dirty="0" smtClean="0"/>
              <a:t> Options </a:t>
            </a:r>
            <a:r>
              <a:rPr lang="en-US" dirty="0" smtClean="0"/>
              <a:t>-&gt;</a:t>
            </a:r>
            <a:r>
              <a:rPr lang="vi-VN" dirty="0" smtClean="0"/>
              <a:t> Advanced </a:t>
            </a:r>
            <a:r>
              <a:rPr lang="en-US" dirty="0" smtClean="0"/>
              <a:t>-&gt;</a:t>
            </a:r>
            <a:r>
              <a:rPr lang="vi-VN" dirty="0" smtClean="0"/>
              <a:t> vào khu vực Display </a:t>
            </a:r>
            <a:r>
              <a:rPr lang="en-US" dirty="0" smtClean="0"/>
              <a:t>-&gt;</a:t>
            </a:r>
            <a:r>
              <a:rPr lang="vi-VN" dirty="0" smtClean="0"/>
              <a:t> Chọn/Bỏ chọn hộp kiểm Show shortcut keys in ScreenTips.</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7</a:t>
            </a:fld>
            <a:endParaRPr lang="en-US"/>
          </a:p>
        </p:txBody>
      </p:sp>
    </p:spTree>
    <p:extLst>
      <p:ext uri="{BB962C8B-B14F-4D97-AF65-F5344CB8AC3E}">
        <p14:creationId xmlns:p14="http://schemas.microsoft.com/office/powerpoint/2010/main" val="391461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25</a:t>
            </a:fld>
            <a:endParaRPr lang="en-US"/>
          </a:p>
        </p:txBody>
      </p:sp>
    </p:spTree>
    <p:extLst>
      <p:ext uri="{BB962C8B-B14F-4D97-AF65-F5344CB8AC3E}">
        <p14:creationId xmlns:p14="http://schemas.microsoft.com/office/powerpoint/2010/main" val="153255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lưu</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tập</a:t>
            </a:r>
            <a:r>
              <a:rPr lang="en-US" sz="900" b="1" kern="1200" dirty="0" smtClean="0">
                <a:solidFill>
                  <a:schemeClr val="tx1"/>
                </a:solidFill>
                <a:effectLst/>
                <a:latin typeface="+mn-lt"/>
                <a:ea typeface="+mn-ea"/>
                <a:cs typeface="+mn-cs"/>
              </a:rPr>
              <a:t> tin </a:t>
            </a:r>
            <a:r>
              <a:rPr lang="en-US" sz="900" b="1" kern="1200" dirty="0" err="1" smtClean="0">
                <a:solidFill>
                  <a:schemeClr val="tx1"/>
                </a:solidFill>
                <a:effectLst/>
                <a:latin typeface="+mn-lt"/>
                <a:ea typeface="+mn-ea"/>
                <a:cs typeface="+mn-cs"/>
              </a:rPr>
              <a:t>theo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định</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dạng</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Save</a:t>
            </a:r>
            <a:r>
              <a:rPr lang="es-MX" sz="900" b="1" kern="1200" dirty="0" smtClean="0">
                <a:solidFill>
                  <a:schemeClr val="tx1"/>
                </a:solidFill>
                <a:effectLst/>
                <a:latin typeface="+mn-lt"/>
                <a:ea typeface="+mn-ea"/>
                <a:cs typeface="+mn-cs"/>
              </a:rPr>
              <a:t> As:</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Save As</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Điều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hướng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lưu</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 name: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 as type: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Save.</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Export</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Export</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Change File Type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-&gt; </a:t>
            </a:r>
            <a:r>
              <a:rPr lang="en-US" sz="900" b="1" kern="1200" dirty="0" smtClean="0">
                <a:solidFill>
                  <a:schemeClr val="tx1"/>
                </a:solidFill>
                <a:effectLst/>
                <a:latin typeface="+mn-lt"/>
                <a:ea typeface="+mn-ea"/>
                <a:cs typeface="+mn-cs"/>
              </a:rPr>
              <a:t>Save As</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 name: -&gt; Save.</a:t>
            </a:r>
            <a:endParaRPr lang="en-US" sz="9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26</a:t>
            </a:fld>
            <a:endParaRPr lang="en-US"/>
          </a:p>
        </p:txBody>
      </p:sp>
    </p:spTree>
    <p:extLst>
      <p:ext uri="{BB962C8B-B14F-4D97-AF65-F5344CB8AC3E}">
        <p14:creationId xmlns:p14="http://schemas.microsoft.com/office/powerpoint/2010/main" val="3035755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27</a:t>
            </a:fld>
            <a:endParaRPr lang="en-US"/>
          </a:p>
        </p:txBody>
      </p:sp>
    </p:spTree>
    <p:extLst>
      <p:ext uri="{BB962C8B-B14F-4D97-AF65-F5344CB8AC3E}">
        <p14:creationId xmlns:p14="http://schemas.microsoft.com/office/powerpoint/2010/main" val="2675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thiết</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lập</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lưu</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tài</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liệu</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trong</a:t>
            </a:r>
            <a:r>
              <a:rPr lang="en-US" sz="900" b="1" kern="1200" dirty="0" smtClean="0">
                <a:solidFill>
                  <a:schemeClr val="tx1"/>
                </a:solidFill>
                <a:effectLst/>
                <a:latin typeface="+mn-lt"/>
                <a:ea typeface="+mn-ea"/>
                <a:cs typeface="+mn-cs"/>
              </a:rPr>
              <a:t> Word Options</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Ấn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định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thời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gian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tự</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động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lưu</a:t>
            </a:r>
            <a:r>
              <a:rPr lang="es-MX" sz="900" b="1" kern="1200" dirty="0" smtClean="0">
                <a:solidFill>
                  <a:schemeClr val="tx1"/>
                </a:solidFill>
                <a:effectLst/>
                <a:latin typeface="+mn-lt"/>
                <a:ea typeface="+mn-ea"/>
                <a:cs typeface="+mn-cs"/>
              </a:rPr>
              <a:t> (Auto-</a:t>
            </a:r>
            <a:r>
              <a:rPr lang="es-MX" sz="900" b="1" kern="1200" dirty="0" err="1" smtClean="0">
                <a:solidFill>
                  <a:schemeClr val="tx1"/>
                </a:solidFill>
                <a:effectLst/>
                <a:latin typeface="+mn-lt"/>
                <a:ea typeface="+mn-ea"/>
                <a:cs typeface="+mn-cs"/>
              </a:rPr>
              <a:t>saved</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Options</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Save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 </a:t>
            </a:r>
            <a:r>
              <a:rPr lang="en-US" sz="900" b="1" kern="1200" dirty="0" err="1" smtClean="0">
                <a:solidFill>
                  <a:schemeClr val="tx1"/>
                </a:solidFill>
                <a:effectLst/>
                <a:latin typeface="+mn-lt"/>
                <a:ea typeface="+mn-ea"/>
                <a:cs typeface="+mn-cs"/>
              </a:rPr>
              <a:t>Autorecover</a:t>
            </a:r>
            <a:r>
              <a:rPr lang="en-US" sz="900" b="1" kern="1200" dirty="0" smtClean="0">
                <a:solidFill>
                  <a:schemeClr val="tx1"/>
                </a:solidFill>
                <a:effectLst/>
                <a:latin typeface="+mn-lt"/>
                <a:ea typeface="+mn-ea"/>
                <a:cs typeface="+mn-cs"/>
              </a:rPr>
              <a:t> information every</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giá</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trị</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minutes </a:t>
            </a:r>
            <a:r>
              <a:rPr lang="en-US" sz="900" kern="1200" dirty="0" smtClean="0">
                <a:solidFill>
                  <a:schemeClr val="tx1"/>
                </a:solidFill>
                <a:effectLst/>
                <a:latin typeface="+mn-lt"/>
                <a:ea typeface="+mn-ea"/>
                <a:cs typeface="+mn-cs"/>
              </a:rPr>
              <a:t>-&gt;</a:t>
            </a:r>
            <a:r>
              <a:rPr lang="en-US" sz="900" b="1" kern="1200" dirty="0" smtClean="0">
                <a:solidFill>
                  <a:schemeClr val="tx1"/>
                </a:solidFill>
                <a:effectLst/>
                <a:latin typeface="+mn-lt"/>
                <a:ea typeface="+mn-ea"/>
                <a:cs typeface="+mn-cs"/>
              </a:rPr>
              <a:t> OK</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Ấn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định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thư</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mục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chứa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tin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được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tự</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động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lưu</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Đảm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bảo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Keep the last </a:t>
            </a:r>
            <a:r>
              <a:rPr lang="en-US" sz="900" b="1" kern="1200" dirty="0" err="1" smtClean="0">
                <a:solidFill>
                  <a:schemeClr val="tx1"/>
                </a:solidFill>
                <a:effectLst/>
                <a:latin typeface="+mn-lt"/>
                <a:ea typeface="+mn-ea"/>
                <a:cs typeface="+mn-cs"/>
              </a:rPr>
              <a:t>autosaved</a:t>
            </a:r>
            <a:r>
              <a:rPr lang="en-US" sz="900" b="1" kern="1200" dirty="0" smtClean="0">
                <a:solidFill>
                  <a:schemeClr val="tx1"/>
                </a:solidFill>
                <a:effectLst/>
                <a:latin typeface="+mn-lt"/>
                <a:ea typeface="+mn-ea"/>
                <a:cs typeface="+mn-cs"/>
              </a:rPr>
              <a:t> version if I close without saving </a:t>
            </a:r>
            <a:r>
              <a:rPr lang="en-US" sz="900" kern="1200" dirty="0" err="1" smtClean="0">
                <a:solidFill>
                  <a:schemeClr val="tx1"/>
                </a:solidFill>
                <a:effectLst/>
                <a:latin typeface="+mn-lt"/>
                <a:ea typeface="+mn-ea"/>
                <a:cs typeface="+mn-cs"/>
              </a:rPr>
              <a:t>được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nút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Browse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mục</a:t>
            </a:r>
            <a:r>
              <a:rPr lang="en-US" sz="900"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Autorecover</a:t>
            </a:r>
            <a:r>
              <a:rPr lang="en-US" sz="900" b="1" kern="1200" dirty="0" smtClean="0">
                <a:solidFill>
                  <a:schemeClr val="tx1"/>
                </a:solidFill>
                <a:effectLst/>
                <a:latin typeface="+mn-lt"/>
                <a:ea typeface="+mn-ea"/>
                <a:cs typeface="+mn-cs"/>
              </a:rPr>
              <a:t> file location</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mục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lưu</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OK.</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Nhúng</a:t>
            </a:r>
            <a:r>
              <a:rPr lang="es-MX" sz="900" b="1" kern="1200" dirty="0" smtClean="0">
                <a:solidFill>
                  <a:schemeClr val="tx1"/>
                </a:solidFill>
                <a:effectLst/>
                <a:latin typeface="+mn-lt"/>
                <a:ea typeface="+mn-ea"/>
                <a:cs typeface="+mn-cs"/>
              </a:rPr>
              <a:t> Font </a:t>
            </a:r>
            <a:r>
              <a:rPr lang="es-MX" sz="900" b="1" kern="1200" dirty="0" err="1" smtClean="0">
                <a:solidFill>
                  <a:schemeClr val="tx1"/>
                </a:solidFill>
                <a:effectLst/>
                <a:latin typeface="+mn-lt"/>
                <a:ea typeface="+mn-ea"/>
                <a:cs typeface="+mn-cs"/>
              </a:rPr>
              <a:t>chữ</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Embed</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font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vào</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Từ</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mục</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Save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Word</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Options</a:t>
            </a:r>
            <a:r>
              <a:rPr lang="en-US" sz="900" kern="1200" dirty="0" smtClean="0">
                <a:solidFill>
                  <a:schemeClr val="tx1"/>
                </a:solidFill>
                <a:effectLst/>
                <a:latin typeface="+mn-lt"/>
                <a:ea typeface="+mn-ea"/>
                <a:cs typeface="+mn-cs"/>
              </a:rPr>
              <a:t> ð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Embed</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Fonts</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in the file</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kiểm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Embed only the characters used in document (best for reducing file size)</a:t>
            </a:r>
            <a:r>
              <a:rPr lang="en-US" sz="900" kern="1200" dirty="0" smtClean="0">
                <a:solidFill>
                  <a:schemeClr val="tx1"/>
                </a:solidFill>
                <a:effectLst/>
                <a:latin typeface="+mn-lt"/>
                <a:ea typeface="+mn-ea"/>
                <a:cs typeface="+mn-cs"/>
              </a:rPr>
              <a:t>. </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28</a:t>
            </a:fld>
            <a:endParaRPr lang="en-US"/>
          </a:p>
        </p:txBody>
      </p:sp>
    </p:spTree>
    <p:extLst>
      <p:ext uri="{BB962C8B-B14F-4D97-AF65-F5344CB8AC3E}">
        <p14:creationId xmlns:p14="http://schemas.microsoft.com/office/powerpoint/2010/main" val="569859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đóng</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tài</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liệu</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Đóng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Close</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Đóng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tài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liệu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và</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ứng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Word:</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nút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Close</a:t>
            </a:r>
            <a:r>
              <a:rPr lang="en-US" sz="900" kern="1200" dirty="0" smtClean="0">
                <a:solidFill>
                  <a:schemeClr val="tx1"/>
                </a:solidFill>
                <a:effectLst/>
                <a:latin typeface="+mn-lt"/>
                <a:ea typeface="+mn-ea"/>
                <a:cs typeface="+mn-cs"/>
              </a:rPr>
              <a:t> ở </a:t>
            </a:r>
            <a:r>
              <a:rPr lang="en-US" sz="900" kern="1200" dirty="0" err="1" smtClean="0">
                <a:solidFill>
                  <a:schemeClr val="tx1"/>
                </a:solidFill>
                <a:effectLst/>
                <a:latin typeface="+mn-lt"/>
                <a:ea typeface="+mn-ea"/>
                <a:cs typeface="+mn-cs"/>
              </a:rPr>
              <a:t>góc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màn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hình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ứng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dụng</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phím</a:t>
            </a:r>
            <a:r>
              <a:rPr lang="en-US" sz="900"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Ctrl+W</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Ctrl+F4</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Trỏ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Word</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vụ</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cửa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sổ</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Live Preview</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tài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liệu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đóng</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nút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Close</a:t>
            </a:r>
            <a:r>
              <a:rPr lang="en-US" sz="900" kern="1200" dirty="0" smtClean="0">
                <a:solidFill>
                  <a:schemeClr val="tx1"/>
                </a:solidFill>
                <a:effectLst/>
                <a:latin typeface="+mn-lt"/>
                <a:ea typeface="+mn-ea"/>
                <a:cs typeface="+mn-cs"/>
              </a:rPr>
              <a:t> ở </a:t>
            </a:r>
            <a:r>
              <a:rPr lang="en-US" sz="900" kern="1200" dirty="0" err="1" smtClean="0">
                <a:solidFill>
                  <a:schemeClr val="tx1"/>
                </a:solidFill>
                <a:effectLst/>
                <a:latin typeface="+mn-lt"/>
                <a:ea typeface="+mn-ea"/>
                <a:cs typeface="+mn-cs"/>
              </a:rPr>
              <a:t>góc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tài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liệu</a:t>
            </a:r>
            <a:r>
              <a:rPr lang="en-US" sz="9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F44F5F5-A8AA-4BC1-84A0-54BF991CD31D}" type="slidenum">
              <a:rPr lang="en-US" smtClean="0"/>
              <a:t>29</a:t>
            </a:fld>
            <a:endParaRPr lang="en-US"/>
          </a:p>
        </p:txBody>
      </p:sp>
    </p:spTree>
    <p:extLst>
      <p:ext uri="{BB962C8B-B14F-4D97-AF65-F5344CB8AC3E}">
        <p14:creationId xmlns:p14="http://schemas.microsoft.com/office/powerpoint/2010/main" val="1377561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mở</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tập</a:t>
            </a:r>
            <a:r>
              <a:rPr lang="en-US" sz="900" b="1" kern="1200" dirty="0" smtClean="0">
                <a:solidFill>
                  <a:schemeClr val="tx1"/>
                </a:solidFill>
                <a:effectLst/>
                <a:latin typeface="+mn-lt"/>
                <a:ea typeface="+mn-ea"/>
                <a:cs typeface="+mn-cs"/>
              </a:rPr>
              <a:t> tin</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Mở</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tin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được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hiển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thị</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trong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danh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sách</a:t>
            </a:r>
            <a:r>
              <a:rPr lang="es-MX" sz="900" b="1" kern="1200" dirty="0" smtClean="0">
                <a:solidFill>
                  <a:schemeClr val="tx1"/>
                </a:solidFill>
                <a:effectLst/>
                <a:latin typeface="+mn-lt"/>
                <a:ea typeface="+mn-ea"/>
                <a:cs typeface="+mn-cs"/>
              </a:rPr>
              <a:t> ở </a:t>
            </a:r>
            <a:r>
              <a:rPr lang="es-MX" sz="900" b="1" kern="1200" dirty="0" err="1" smtClean="0">
                <a:solidFill>
                  <a:schemeClr val="tx1"/>
                </a:solidFill>
                <a:effectLst/>
                <a:latin typeface="+mn-lt"/>
                <a:ea typeface="+mn-ea"/>
                <a:cs typeface="+mn-cs"/>
              </a:rPr>
              <a:t>màn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hình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Backstage</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view</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Open</a:t>
            </a:r>
            <a:r>
              <a:rPr lang="en-US" sz="900" kern="1200" dirty="0" smtClean="0">
                <a:solidFill>
                  <a:schemeClr val="tx1"/>
                </a:solidFill>
                <a:effectLst/>
                <a:latin typeface="+mn-lt"/>
                <a:ea typeface="+mn-ea"/>
                <a:cs typeface="+mn-cs"/>
              </a:rPr>
              <a:t> -&gt; </a:t>
            </a:r>
          </a:p>
          <a:p>
            <a:pPr marL="857250" lvl="2"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Recent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hiển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25</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20</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mục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làm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việc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đây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nhất</a:t>
            </a:r>
            <a:r>
              <a:rPr lang="en-US" sz="900" kern="1200" dirty="0" smtClean="0">
                <a:solidFill>
                  <a:schemeClr val="tx1"/>
                </a:solidFill>
                <a:effectLst/>
                <a:latin typeface="+mn-lt"/>
                <a:ea typeface="+mn-ea"/>
                <a:cs typeface="+mn-cs"/>
              </a:rPr>
              <a:t>.</a:t>
            </a:r>
          </a:p>
          <a:p>
            <a:pPr marL="857250" lvl="2"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lưu</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mục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lưu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kern="1200" dirty="0" smtClean="0">
                <a:solidFill>
                  <a:schemeClr val="tx1"/>
                </a:solidFill>
                <a:effectLst/>
                <a:latin typeface="+mn-lt"/>
                <a:ea typeface="+mn-ea"/>
                <a:cs typeface="+mn-cs"/>
              </a:rPr>
              <a:t> ở </a:t>
            </a:r>
            <a:r>
              <a:rPr lang="en-US" sz="900" kern="1200" dirty="0" err="1" smtClean="0">
                <a:solidFill>
                  <a:schemeClr val="tx1"/>
                </a:solidFill>
                <a:effectLst/>
                <a:latin typeface="+mn-lt"/>
                <a:ea typeface="+mn-ea"/>
                <a:cs typeface="+mn-cs"/>
              </a:rPr>
              <a:t>màn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hình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Backstage View</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a:t>
            </a:r>
          </a:p>
          <a:p>
            <a:pPr lvl="0"/>
            <a:r>
              <a:rPr lang="es-MX" sz="900" b="1" kern="1200" dirty="0" err="1" smtClean="0">
                <a:solidFill>
                  <a:schemeClr val="tx1"/>
                </a:solidFill>
                <a:effectLst/>
                <a:latin typeface="+mn-lt"/>
                <a:ea typeface="+mn-ea"/>
                <a:cs typeface="+mn-cs"/>
              </a:rPr>
              <a:t>Mở</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tin</a:t>
            </a:r>
            <a:r>
              <a:rPr lang="es-MX" sz="900" b="1" kern="1200" dirty="0" smtClean="0">
                <a:solidFill>
                  <a:schemeClr val="tx1"/>
                </a:solidFill>
                <a:effectLst/>
                <a:latin typeface="+mn-lt"/>
                <a:ea typeface="+mn-ea"/>
                <a:cs typeface="+mn-cs"/>
              </a:rPr>
              <a:t> ở </a:t>
            </a:r>
            <a:r>
              <a:rPr lang="es-MX" sz="900" b="1" kern="1200" dirty="0" err="1" smtClean="0">
                <a:solidFill>
                  <a:schemeClr val="tx1"/>
                </a:solidFill>
                <a:effectLst/>
                <a:latin typeface="+mn-lt"/>
                <a:ea typeface="+mn-ea"/>
                <a:cs typeface="+mn-cs"/>
              </a:rPr>
              <a:t>những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nơi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lưu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trữ</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khác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từ</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ứng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Word</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Open</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Browse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Ctrl + F12</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dirty="0" err="1" smtClean="0">
                <a:solidFill>
                  <a:schemeClr val="tx1"/>
                </a:solidFill>
                <a:effectLst/>
                <a:latin typeface="+mn-lt"/>
                <a:ea typeface="+mn-ea"/>
                <a:cs typeface="+mn-cs"/>
              </a:rPr>
              <a:t>Điều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hướng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chứa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a:t>
            </a:r>
          </a:p>
          <a:p>
            <a:pPr marL="171450" lvl="0"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nút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Open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mũi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nút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Open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chế</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độ</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a:t>
            </a: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Open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theo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mặc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định</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Open Read-Only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không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phép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sửa</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Open as Copy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bản </a:t>
            </a:r>
            <a:r>
              <a:rPr lang="en-US" sz="900" kern="1200" dirty="0" err="1" smtClean="0">
                <a:solidFill>
                  <a:schemeClr val="tx1"/>
                </a:solidFill>
                <a:effectLst/>
                <a:latin typeface="+mn-lt"/>
                <a:ea typeface="+mn-ea"/>
                <a:cs typeface="+mn-cs"/>
              </a:rPr>
              <a:t>sao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chép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a:t>
            </a: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Open in Browser</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trình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duyệt</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Open with Transform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tài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liệu</a:t>
            </a:r>
            <a:r>
              <a:rPr lang="en-US" sz="900" kern="1200" dirty="0" smtClean="0">
                <a:solidFill>
                  <a:schemeClr val="tx1"/>
                </a:solidFill>
                <a:effectLst/>
                <a:latin typeface="+mn-lt"/>
                <a:ea typeface="+mn-ea"/>
                <a:cs typeface="+mn-cs"/>
              </a:rPr>
              <a:t> Word </a:t>
            </a:r>
            <a:r>
              <a:rPr lang="en-US" sz="900" kern="1200" dirty="0" err="1" smtClean="0">
                <a:solidFill>
                  <a:schemeClr val="tx1"/>
                </a:solidFill>
                <a:effectLst/>
                <a:latin typeface="+mn-lt"/>
                <a:ea typeface="+mn-ea"/>
                <a:cs typeface="+mn-cs"/>
              </a:rPr>
              <a:t>chuyển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đổi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từ</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XML</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Open in Protected View: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chế</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độ</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bảo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vệ</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Open and Repair:</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hiệu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chỉnh</a:t>
            </a:r>
            <a:r>
              <a:rPr lang="en-US" sz="900" kern="1200" dirty="0" smtClean="0">
                <a:solidFill>
                  <a:schemeClr val="tx1"/>
                </a:solidFill>
                <a:effectLst/>
                <a:latin typeface="+mn-lt"/>
                <a:ea typeface="+mn-ea"/>
                <a:cs typeface="+mn-cs"/>
              </a:rPr>
              <a:t>.</a:t>
            </a:r>
          </a:p>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30</a:t>
            </a:fld>
            <a:endParaRPr lang="en-US"/>
          </a:p>
        </p:txBody>
      </p:sp>
    </p:spTree>
    <p:extLst>
      <p:ext uri="{BB962C8B-B14F-4D97-AF65-F5344CB8AC3E}">
        <p14:creationId xmlns:p14="http://schemas.microsoft.com/office/powerpoint/2010/main" val="179022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Import </a:t>
            </a:r>
            <a:r>
              <a:rPr lang="en-US" sz="900" b="1" kern="1200" dirty="0" err="1" smtClean="0">
                <a:solidFill>
                  <a:schemeClr val="tx1"/>
                </a:solidFill>
                <a:effectLst/>
                <a:latin typeface="+mn-lt"/>
                <a:ea typeface="+mn-ea"/>
                <a:cs typeface="+mn-cs"/>
              </a:rPr>
              <a:t>tập</a:t>
            </a:r>
            <a:r>
              <a:rPr lang="en-US" sz="900" b="1" kern="1200" dirty="0" smtClean="0">
                <a:solidFill>
                  <a:schemeClr val="tx1"/>
                </a:solidFill>
                <a:effectLst/>
                <a:latin typeface="+mn-lt"/>
                <a:ea typeface="+mn-ea"/>
                <a:cs typeface="+mn-cs"/>
              </a:rPr>
              <a:t> tin </a:t>
            </a:r>
            <a:r>
              <a:rPr lang="en-US" sz="900" b="1" kern="1200" dirty="0" err="1" smtClean="0">
                <a:solidFill>
                  <a:schemeClr val="tx1"/>
                </a:solidFill>
                <a:effectLst/>
                <a:latin typeface="+mn-lt"/>
                <a:ea typeface="+mn-ea"/>
                <a:cs typeface="+mn-cs"/>
              </a:rPr>
              <a:t>văn</a:t>
            </a:r>
            <a:r>
              <a:rPr lang="en-US" sz="900" b="1" kern="1200" dirty="0" smtClean="0">
                <a:solidFill>
                  <a:schemeClr val="tx1"/>
                </a:solidFill>
                <a:effectLst/>
                <a:latin typeface="+mn-lt"/>
                <a:ea typeface="+mn-ea"/>
                <a:cs typeface="+mn-cs"/>
              </a:rPr>
              <a:t> bản </a:t>
            </a:r>
            <a:r>
              <a:rPr lang="en-US" sz="900" b="1" kern="1200" dirty="0" err="1" smtClean="0">
                <a:solidFill>
                  <a:schemeClr val="tx1"/>
                </a:solidFill>
                <a:effectLst/>
                <a:latin typeface="+mn-lt"/>
                <a:ea typeface="+mn-ea"/>
                <a:cs typeface="+mn-cs"/>
              </a:rPr>
              <a:t>vào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tập</a:t>
            </a:r>
            <a:r>
              <a:rPr lang="en-US" sz="900" b="1" kern="1200" dirty="0" smtClean="0">
                <a:solidFill>
                  <a:schemeClr val="tx1"/>
                </a:solidFill>
                <a:effectLst/>
                <a:latin typeface="+mn-lt"/>
                <a:ea typeface="+mn-ea"/>
                <a:cs typeface="+mn-cs"/>
              </a:rPr>
              <a:t> tin </a:t>
            </a:r>
            <a:r>
              <a:rPr lang="en-US" sz="900" b="1" kern="1200" dirty="0" err="1" smtClean="0">
                <a:solidFill>
                  <a:schemeClr val="tx1"/>
                </a:solidFill>
                <a:effectLst/>
                <a:latin typeface="+mn-lt"/>
                <a:ea typeface="+mn-ea"/>
                <a:cs typeface="+mn-cs"/>
              </a:rPr>
              <a:t>văn</a:t>
            </a:r>
            <a:r>
              <a:rPr lang="en-US" sz="900" b="1" kern="1200" dirty="0" smtClean="0">
                <a:solidFill>
                  <a:schemeClr val="tx1"/>
                </a:solidFill>
                <a:effectLst/>
                <a:latin typeface="+mn-lt"/>
                <a:ea typeface="+mn-ea"/>
                <a:cs typeface="+mn-cs"/>
              </a:rPr>
              <a:t> bản </a:t>
            </a:r>
            <a:r>
              <a:rPr lang="en-US" sz="900" b="1" kern="1200" dirty="0" err="1" smtClean="0">
                <a:solidFill>
                  <a:schemeClr val="tx1"/>
                </a:solidFill>
                <a:effectLst/>
                <a:latin typeface="+mn-lt"/>
                <a:ea typeface="+mn-ea"/>
                <a:cs typeface="+mn-cs"/>
              </a:rPr>
              <a:t>đang</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mở</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Nhập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Import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tin</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Insert</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nhóm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Text</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mũi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nút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Object</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Text from File</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điều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hướng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chứa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tập</a:t>
            </a:r>
            <a:r>
              <a:rPr lang="en-US" sz="900" kern="1200" dirty="0" smtClean="0">
                <a:solidFill>
                  <a:schemeClr val="tx1"/>
                </a:solidFill>
                <a:effectLst/>
                <a:latin typeface="+mn-lt"/>
                <a:ea typeface="+mn-ea"/>
                <a:cs typeface="+mn-cs"/>
              </a:rPr>
              <a:t> tin -&gt; </a:t>
            </a:r>
            <a:r>
              <a:rPr lang="en-US" sz="900" b="1" kern="1200" dirty="0" smtClean="0">
                <a:solidFill>
                  <a:schemeClr val="tx1"/>
                </a:solidFill>
                <a:effectLst/>
                <a:latin typeface="+mn-lt"/>
                <a:ea typeface="+mn-ea"/>
                <a:cs typeface="+mn-cs"/>
              </a:rPr>
              <a:t>Insert</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31</a:t>
            </a:fld>
            <a:endParaRPr lang="en-US"/>
          </a:p>
        </p:txBody>
      </p:sp>
    </p:spTree>
    <p:extLst>
      <p:ext uri="{BB962C8B-B14F-4D97-AF65-F5344CB8AC3E}">
        <p14:creationId xmlns:p14="http://schemas.microsoft.com/office/powerpoint/2010/main" val="3875303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32</a:t>
            </a:fld>
            <a:endParaRPr lang="en-US"/>
          </a:p>
        </p:txBody>
      </p:sp>
    </p:spTree>
    <p:extLst>
      <p:ext uri="{BB962C8B-B14F-4D97-AF65-F5344CB8AC3E}">
        <p14:creationId xmlns:p14="http://schemas.microsoft.com/office/powerpoint/2010/main" val="3602291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33</a:t>
            </a:fld>
            <a:endParaRPr lang="en-US"/>
          </a:p>
        </p:txBody>
      </p:sp>
    </p:spTree>
    <p:extLst>
      <p:ext uri="{BB962C8B-B14F-4D97-AF65-F5344CB8AC3E}">
        <p14:creationId xmlns:p14="http://schemas.microsoft.com/office/powerpoint/2010/main" val="2363098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34</a:t>
            </a:fld>
            <a:endParaRPr lang="en-US"/>
          </a:p>
        </p:txBody>
      </p:sp>
    </p:spTree>
    <p:extLst>
      <p:ext uri="{BB962C8B-B14F-4D97-AF65-F5344CB8AC3E}">
        <p14:creationId xmlns:p14="http://schemas.microsoft.com/office/powerpoint/2010/main" val="423823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vi-VN" dirty="0" smtClean="0"/>
              <a:t>Một số nội dung thông tin trên thanh trạng thái cũng là nút chức năng.</a:t>
            </a:r>
          </a:p>
          <a:p>
            <a:pPr marL="171450" lvl="0" indent="-171450">
              <a:buFont typeface="Arial" panose="020B0604020202020204" pitchFamily="34" charset="0"/>
              <a:buChar char="•"/>
            </a:pPr>
            <a:r>
              <a:rPr lang="en-US" dirty="0" smtClean="0"/>
              <a:t>C</a:t>
            </a:r>
            <a:r>
              <a:rPr lang="vi-VN" dirty="0" smtClean="0"/>
              <a:t>ó tùy chỉnh các thông tin trên Thanh trạng thái bằng cách nhấp chuột phải trên Thanh trạng thái </a:t>
            </a:r>
            <a:r>
              <a:rPr lang="en-US" dirty="0" smtClean="0"/>
              <a:t>-&gt;</a:t>
            </a:r>
            <a:r>
              <a:rPr lang="vi-VN" dirty="0" smtClean="0"/>
              <a:t> Chọn/Bỏ chọn các mục trong trình đơn ngữ cảnh (Contextual Menu).</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8</a:t>
            </a:fld>
            <a:endParaRPr lang="en-US"/>
          </a:p>
        </p:txBody>
      </p:sp>
    </p:spTree>
    <p:extLst>
      <p:ext uri="{BB962C8B-B14F-4D97-AF65-F5344CB8AC3E}">
        <p14:creationId xmlns:p14="http://schemas.microsoft.com/office/powerpoint/2010/main" val="4238682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35</a:t>
            </a:fld>
            <a:endParaRPr lang="en-US"/>
          </a:p>
        </p:txBody>
      </p:sp>
    </p:spTree>
    <p:extLst>
      <p:ext uri="{BB962C8B-B14F-4D97-AF65-F5344CB8AC3E}">
        <p14:creationId xmlns:p14="http://schemas.microsoft.com/office/powerpoint/2010/main" val="1144743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36</a:t>
            </a:fld>
            <a:endParaRPr lang="en-US"/>
          </a:p>
        </p:txBody>
      </p:sp>
    </p:spTree>
    <p:extLst>
      <p:ext uri="{BB962C8B-B14F-4D97-AF65-F5344CB8AC3E}">
        <p14:creationId xmlns:p14="http://schemas.microsoft.com/office/powerpoint/2010/main" val="409763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37</a:t>
            </a:fld>
            <a:endParaRPr lang="en-US"/>
          </a:p>
        </p:txBody>
      </p:sp>
    </p:spTree>
    <p:extLst>
      <p:ext uri="{BB962C8B-B14F-4D97-AF65-F5344CB8AC3E}">
        <p14:creationId xmlns:p14="http://schemas.microsoft.com/office/powerpoint/2010/main" val="135040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38</a:t>
            </a:fld>
            <a:endParaRPr lang="en-US"/>
          </a:p>
        </p:txBody>
      </p:sp>
    </p:spTree>
    <p:extLst>
      <p:ext uri="{BB962C8B-B14F-4D97-AF65-F5344CB8AC3E}">
        <p14:creationId xmlns:p14="http://schemas.microsoft.com/office/powerpoint/2010/main" val="2250754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39</a:t>
            </a:fld>
            <a:endParaRPr lang="en-US"/>
          </a:p>
        </p:txBody>
      </p:sp>
    </p:spTree>
    <p:extLst>
      <p:ext uri="{BB962C8B-B14F-4D97-AF65-F5344CB8AC3E}">
        <p14:creationId xmlns:p14="http://schemas.microsoft.com/office/powerpoint/2010/main" val="3593337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40</a:t>
            </a:fld>
            <a:endParaRPr lang="en-US"/>
          </a:p>
        </p:txBody>
      </p:sp>
    </p:spTree>
    <p:extLst>
      <p:ext uri="{BB962C8B-B14F-4D97-AF65-F5344CB8AC3E}">
        <p14:creationId xmlns:p14="http://schemas.microsoft.com/office/powerpoint/2010/main" val="2396201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41</a:t>
            </a:fld>
            <a:endParaRPr lang="en-US"/>
          </a:p>
        </p:txBody>
      </p:sp>
    </p:spTree>
    <p:extLst>
      <p:ext uri="{BB962C8B-B14F-4D97-AF65-F5344CB8AC3E}">
        <p14:creationId xmlns:p14="http://schemas.microsoft.com/office/powerpoint/2010/main" val="4281518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42</a:t>
            </a:fld>
            <a:endParaRPr lang="en-US"/>
          </a:p>
        </p:txBody>
      </p:sp>
    </p:spTree>
    <p:extLst>
      <p:ext uri="{BB962C8B-B14F-4D97-AF65-F5344CB8AC3E}">
        <p14:creationId xmlns:p14="http://schemas.microsoft.com/office/powerpoint/2010/main" val="408947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9</a:t>
            </a:fld>
            <a:endParaRPr lang="en-US"/>
          </a:p>
        </p:txBody>
      </p:sp>
    </p:spTree>
    <p:extLst>
      <p:ext uri="{BB962C8B-B14F-4D97-AF65-F5344CB8AC3E}">
        <p14:creationId xmlns:p14="http://schemas.microsoft.com/office/powerpoint/2010/main" val="277092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Các</a:t>
            </a:r>
            <a:r>
              <a:rPr lang="en-US" b="1" dirty="0" smtClean="0"/>
              <a:t> </a:t>
            </a:r>
            <a:r>
              <a:rPr lang="en-US" b="1" dirty="0" err="1" smtClean="0"/>
              <a:t>thao</a:t>
            </a:r>
            <a:r>
              <a:rPr lang="en-US" b="1" dirty="0" smtClean="0"/>
              <a:t> </a:t>
            </a:r>
            <a:r>
              <a:rPr lang="en-US" b="1" dirty="0" err="1" smtClean="0"/>
              <a:t>tác</a:t>
            </a:r>
            <a:r>
              <a:rPr lang="en-US" b="1" dirty="0" smtClean="0"/>
              <a:t> </a:t>
            </a:r>
            <a:r>
              <a:rPr lang="en-US" b="1" dirty="0" err="1" smtClean="0"/>
              <a:t>trên</a:t>
            </a:r>
            <a:r>
              <a:rPr lang="en-US" b="1" dirty="0" smtClean="0"/>
              <a:t> </a:t>
            </a:r>
            <a:r>
              <a:rPr lang="en-US" b="1" dirty="0" err="1" smtClean="0"/>
              <a:t>thanh</a:t>
            </a:r>
            <a:r>
              <a:rPr lang="en-US" b="1" dirty="0" smtClean="0"/>
              <a:t> </a:t>
            </a:r>
            <a:r>
              <a:rPr lang="en-US" b="1" dirty="0" err="1" smtClean="0"/>
              <a:t>cuộn</a:t>
            </a:r>
            <a:endParaRPr lang="en-US" b="1" dirty="0" smtClean="0"/>
          </a:p>
          <a:p>
            <a:pPr marL="171450" indent="-171450">
              <a:buFont typeface="Arial" panose="020B0604020202020204" pitchFamily="34" charset="0"/>
              <a:buChar char="•"/>
            </a:pPr>
            <a:r>
              <a:rPr lang="vi-VN" b="1" dirty="0" smtClean="0"/>
              <a:t>Thanh cuộn ngang</a:t>
            </a:r>
            <a:r>
              <a:rPr lang="vi-VN" dirty="0" smtClean="0"/>
              <a:t>:</a:t>
            </a:r>
          </a:p>
          <a:p>
            <a:pPr marL="514350" lvl="1" indent="-171450">
              <a:buFont typeface="Arial" panose="020B0604020202020204" pitchFamily="34" charset="0"/>
              <a:buChar char="•"/>
            </a:pPr>
            <a:r>
              <a:rPr lang="vi-VN" dirty="0" smtClean="0"/>
              <a:t>Nhấp, giữ và rê chuột trên thanh cuộn.</a:t>
            </a:r>
          </a:p>
          <a:p>
            <a:pPr marL="514350" lvl="1" indent="-171450">
              <a:buFont typeface="Arial" panose="020B0604020202020204" pitchFamily="34" charset="0"/>
              <a:buChar char="•"/>
            </a:pPr>
            <a:r>
              <a:rPr lang="vi-VN" dirty="0" smtClean="0"/>
              <a:t>Nhấp chuột vào mũi tên trái và phải ở hai đầu thanh cuộn.</a:t>
            </a:r>
          </a:p>
          <a:p>
            <a:pPr marL="514350" lvl="1" indent="-171450">
              <a:buFont typeface="Arial" panose="020B0604020202020204" pitchFamily="34" charset="0"/>
              <a:buChar char="•"/>
            </a:pPr>
            <a:r>
              <a:rPr lang="vi-VN" dirty="0" smtClean="0"/>
              <a:t>Nhấp chuột phải trên thanh cuộn và chọn các mục trong trình đơn ngữ cảnh. </a:t>
            </a:r>
          </a:p>
          <a:p>
            <a:pPr marL="171450" indent="-171450">
              <a:buFont typeface="Arial" panose="020B0604020202020204" pitchFamily="34" charset="0"/>
              <a:buChar char="•"/>
            </a:pPr>
            <a:r>
              <a:rPr lang="vi-VN" sz="900" b="1" kern="1200" dirty="0" smtClean="0">
                <a:solidFill>
                  <a:schemeClr val="tx1"/>
                </a:solidFill>
                <a:latin typeface="+mn-lt"/>
                <a:ea typeface="+mn-ea"/>
                <a:cs typeface="+mn-cs"/>
              </a:rPr>
              <a:t>Thanh</a:t>
            </a:r>
            <a:r>
              <a:rPr lang="vi-VN" b="1" dirty="0" smtClean="0"/>
              <a:t> cuộn dọc:</a:t>
            </a:r>
          </a:p>
          <a:p>
            <a:pPr marL="514350" lvl="1" indent="-171450">
              <a:buFont typeface="Arial" panose="020B0604020202020204" pitchFamily="34" charset="0"/>
              <a:buChar char="•"/>
            </a:pPr>
            <a:r>
              <a:rPr lang="vi-VN" dirty="0" smtClean="0"/>
              <a:t>Nhấp, giữ và rê chuột trên thanh cuộn.</a:t>
            </a:r>
          </a:p>
          <a:p>
            <a:pPr marL="514350" lvl="1" indent="-171450">
              <a:buFont typeface="Arial" panose="020B0604020202020204" pitchFamily="34" charset="0"/>
              <a:buChar char="•"/>
            </a:pPr>
            <a:r>
              <a:rPr lang="vi-VN" dirty="0" smtClean="0"/>
              <a:t>Nhấp chuột vào mũi tên trên và dưới ở hai đầu thanh cuộn.</a:t>
            </a:r>
          </a:p>
          <a:p>
            <a:pPr marL="514350" lvl="1" indent="-171450">
              <a:buFont typeface="Arial" panose="020B0604020202020204" pitchFamily="34" charset="0"/>
              <a:buChar char="•"/>
            </a:pPr>
            <a:r>
              <a:rPr lang="vi-VN" dirty="0" smtClean="0"/>
              <a:t>Nhấp chuột phải trên thanh cuộn và chọn các mục trong trình đơn ngữ cảnh.</a:t>
            </a:r>
          </a:p>
          <a:p>
            <a:pPr marL="514350" lvl="1" indent="-171450">
              <a:buFont typeface="Arial" panose="020B0604020202020204" pitchFamily="34" charset="0"/>
              <a:buChar char="•"/>
            </a:pPr>
            <a:r>
              <a:rPr lang="vi-VN" dirty="0" smtClean="0"/>
              <a:t>Cuộn bánh xe trên chuột.</a:t>
            </a:r>
          </a:p>
          <a:p>
            <a:pPr marL="171450" indent="-171450">
              <a:buFont typeface="Arial" panose="020B0604020202020204" pitchFamily="34" charset="0"/>
              <a:buChar char="•"/>
            </a:pPr>
            <a:r>
              <a:rPr lang="vi-VN" b="1" dirty="0" smtClean="0"/>
              <a:t>Ẩn/hiện các thanh cuộn:</a:t>
            </a:r>
          </a:p>
          <a:p>
            <a:pPr marL="514350" lvl="1" indent="-171450">
              <a:buFont typeface="Arial" panose="020B0604020202020204" pitchFamily="34" charset="0"/>
              <a:buChar char="•"/>
            </a:pPr>
            <a:r>
              <a:rPr lang="vi-VN" dirty="0" smtClean="0"/>
              <a:t>Chọn thẻ File </a:t>
            </a:r>
            <a:r>
              <a:rPr lang="en-US" dirty="0" smtClean="0"/>
              <a:t>-&gt;</a:t>
            </a:r>
            <a:r>
              <a:rPr lang="vi-VN" dirty="0" smtClean="0"/>
              <a:t> </a:t>
            </a:r>
            <a:r>
              <a:rPr lang="vi-VN" dirty="0" smtClean="0"/>
              <a:t>Options </a:t>
            </a:r>
            <a:r>
              <a:rPr lang="en-US" dirty="0" smtClean="0"/>
              <a:t>-&gt;</a:t>
            </a:r>
            <a:r>
              <a:rPr lang="vi-VN" dirty="0" smtClean="0"/>
              <a:t> </a:t>
            </a:r>
            <a:r>
              <a:rPr lang="vi-VN" dirty="0" smtClean="0"/>
              <a:t>Advanced.</a:t>
            </a:r>
          </a:p>
          <a:p>
            <a:pPr marL="514350" lvl="1" indent="-171450">
              <a:buFont typeface="Arial" panose="020B0604020202020204" pitchFamily="34" charset="0"/>
              <a:buChar char="•"/>
            </a:pPr>
            <a:r>
              <a:rPr lang="vi-VN" dirty="0" smtClean="0"/>
              <a:t>Trong vùng Display, chọn/bỏ chọn Show horizontal/vertical scroll bar.</a:t>
            </a:r>
          </a:p>
          <a:p>
            <a:pPr marL="514350" lvl="1" indent="-171450">
              <a:buFont typeface="Arial" panose="020B0604020202020204" pitchFamily="34" charset="0"/>
              <a:buChar char="•"/>
            </a:pPr>
            <a:r>
              <a:rPr lang="vi-VN" dirty="0" smtClean="0"/>
              <a:t>Chọn OK.</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10</a:t>
            </a:fld>
            <a:endParaRPr lang="en-US"/>
          </a:p>
        </p:txBody>
      </p:sp>
    </p:spTree>
    <p:extLst>
      <p:ext uri="{BB962C8B-B14F-4D97-AF65-F5344CB8AC3E}">
        <p14:creationId xmlns:p14="http://schemas.microsoft.com/office/powerpoint/2010/main" val="267766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sử</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dụng</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thước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kẻ</a:t>
            </a:r>
            <a:r>
              <a:rPr lang="en-US" sz="900" b="1"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Ẩn</a:t>
            </a:r>
            <a:r>
              <a:rPr lang="es-MX" sz="900" b="1" kern="1200" dirty="0" smtClean="0">
                <a:solidFill>
                  <a:schemeClr val="tx1"/>
                </a:solidFill>
                <a:effectLst/>
                <a:latin typeface="+mn-lt"/>
                <a:ea typeface="+mn-ea"/>
                <a:cs typeface="+mn-cs"/>
              </a:rPr>
              <a:t>/</a:t>
            </a:r>
            <a:r>
              <a:rPr lang="es-MX" sz="900" b="1" kern="1200" dirty="0" err="1" smtClean="0">
                <a:solidFill>
                  <a:schemeClr val="tx1"/>
                </a:solidFill>
                <a:effectLst/>
                <a:latin typeface="+mn-lt"/>
                <a:ea typeface="+mn-ea"/>
                <a:cs typeface="+mn-cs"/>
              </a:rPr>
              <a:t>hiện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thước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kẻ</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lvl="1"/>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View</a:t>
            </a:r>
            <a:r>
              <a:rPr lang="en-US" sz="900" kern="1200" dirty="0" smtClean="0">
                <a:solidFill>
                  <a:schemeClr val="tx1"/>
                </a:solidFill>
                <a:effectLst/>
                <a:latin typeface="+mn-lt"/>
                <a:ea typeface="+mn-ea"/>
                <a:cs typeface="+mn-cs"/>
              </a:rPr>
              <a:t> ð </a:t>
            </a:r>
            <a:r>
              <a:rPr lang="en-US" sz="900" kern="1200" dirty="0" err="1" smtClean="0">
                <a:solidFill>
                  <a:schemeClr val="tx1"/>
                </a:solidFill>
                <a:effectLst/>
                <a:latin typeface="+mn-lt"/>
                <a:ea typeface="+mn-ea"/>
                <a:cs typeface="+mn-cs"/>
              </a:rPr>
              <a:t>nhóm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Show</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a:t>
            </a:r>
            <a:r>
              <a:rPr lang="en-US" sz="900" kern="1200" dirty="0" err="1" smtClean="0">
                <a:solidFill>
                  <a:schemeClr val="tx1"/>
                </a:solidFill>
                <a:effectLst/>
                <a:latin typeface="+mn-lt"/>
                <a:ea typeface="+mn-ea"/>
                <a:cs typeface="+mn-cs"/>
              </a:rPr>
              <a:t>bỏ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Ruler</a:t>
            </a:r>
            <a:r>
              <a:rPr lang="en-US" sz="900" kern="1200" dirty="0" smtClean="0">
                <a:solidFill>
                  <a:schemeClr val="tx1"/>
                </a:solidFill>
                <a:effectLst/>
                <a:latin typeface="+mn-lt"/>
                <a:ea typeface="+mn-ea"/>
                <a:cs typeface="+mn-cs"/>
              </a:rPr>
              <a:t>.</a:t>
            </a:r>
          </a:p>
          <a:p>
            <a:pPr lvl="0"/>
            <a:r>
              <a:rPr lang="es-MX" sz="900" b="1" kern="1200" dirty="0" err="1" smtClean="0">
                <a:solidFill>
                  <a:schemeClr val="tx1"/>
                </a:solidFill>
                <a:effectLst/>
                <a:latin typeface="+mn-lt"/>
                <a:ea typeface="+mn-ea"/>
                <a:cs typeface="+mn-cs"/>
              </a:rPr>
              <a:t>Ẩn</a:t>
            </a:r>
            <a:r>
              <a:rPr lang="es-MX" sz="900" b="1" kern="1200" dirty="0" smtClean="0">
                <a:solidFill>
                  <a:schemeClr val="tx1"/>
                </a:solidFill>
                <a:effectLst/>
                <a:latin typeface="+mn-lt"/>
                <a:ea typeface="+mn-ea"/>
                <a:cs typeface="+mn-cs"/>
              </a:rPr>
              <a:t>/</a:t>
            </a:r>
            <a:r>
              <a:rPr lang="es-MX" sz="900" b="1" kern="1200" dirty="0" err="1" smtClean="0">
                <a:solidFill>
                  <a:schemeClr val="tx1"/>
                </a:solidFill>
                <a:effectLst/>
                <a:latin typeface="+mn-lt"/>
                <a:ea typeface="+mn-ea"/>
                <a:cs typeface="+mn-cs"/>
              </a:rPr>
              <a:t>hiện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thước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kẻ</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dọc</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smtClean="0">
                <a:solidFill>
                  <a:schemeClr val="tx1"/>
                </a:solidFill>
                <a:effectLst/>
                <a:latin typeface="+mn-lt"/>
                <a:ea typeface="+mn-ea"/>
                <a:cs typeface="+mn-cs"/>
              </a:rPr>
              <a:t>Trong </a:t>
            </a:r>
            <a:r>
              <a:rPr lang="en-US" sz="900" kern="1200" dirty="0" err="1" smtClean="0">
                <a:solidFill>
                  <a:schemeClr val="tx1"/>
                </a:solidFill>
                <a:effectLst/>
                <a:latin typeface="+mn-lt"/>
                <a:ea typeface="+mn-ea"/>
                <a:cs typeface="+mn-cs"/>
              </a:rPr>
              <a:t>trường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hợp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hiện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thước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kẻ</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nhưng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không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thấy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thước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kẻ</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dọc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chế</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độ</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Print Layout view</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đó</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thực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hiện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thao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tác</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 </a:t>
            </a:r>
            <a:r>
              <a:rPr lang="en-US" sz="900" kern="1200" dirty="0" smtClean="0">
                <a:solidFill>
                  <a:schemeClr val="tx1"/>
                </a:solidFill>
                <a:effectLst/>
                <a:latin typeface="+mn-lt"/>
                <a:ea typeface="+mn-ea"/>
                <a:cs typeface="+mn-cs"/>
              </a:rPr>
              <a:t>-&gt; </a:t>
            </a:r>
            <a:r>
              <a:rPr lang="en-US" sz="900" b="1" kern="1200" dirty="0" smtClean="0">
                <a:solidFill>
                  <a:schemeClr val="tx1"/>
                </a:solidFill>
                <a:effectLst/>
                <a:latin typeface="+mn-lt"/>
                <a:ea typeface="+mn-ea"/>
                <a:cs typeface="+mn-cs"/>
              </a:rPr>
              <a:t>Options </a:t>
            </a:r>
            <a:r>
              <a:rPr lang="en-US" sz="900" kern="1200" dirty="0" smtClean="0">
                <a:solidFill>
                  <a:schemeClr val="tx1"/>
                </a:solidFill>
                <a:effectLst/>
                <a:latin typeface="+mn-lt"/>
                <a:ea typeface="+mn-ea"/>
                <a:cs typeface="+mn-cs"/>
              </a:rPr>
              <a:t>-&gt; </a:t>
            </a:r>
            <a:r>
              <a:rPr lang="en-US" sz="900" b="1" kern="1200" dirty="0" smtClean="0">
                <a:solidFill>
                  <a:schemeClr val="tx1"/>
                </a:solidFill>
                <a:effectLst/>
                <a:latin typeface="+mn-lt"/>
                <a:ea typeface="+mn-ea"/>
                <a:cs typeface="+mn-cs"/>
              </a:rPr>
              <a:t>Advanced</a:t>
            </a:r>
            <a:r>
              <a:rPr lang="en-US" sz="900" kern="1200" dirty="0" smtClean="0">
                <a:solidFill>
                  <a:schemeClr val="tx1"/>
                </a:solidFill>
                <a:effectLst/>
                <a:latin typeface="+mn-lt"/>
                <a:ea typeface="+mn-ea"/>
                <a:cs typeface="+mn-cs"/>
              </a:rPr>
              <a:t> -&gt; Di </a:t>
            </a:r>
            <a:r>
              <a:rPr lang="en-US" sz="900" kern="1200" dirty="0" err="1" smtClean="0">
                <a:solidFill>
                  <a:schemeClr val="tx1"/>
                </a:solidFill>
                <a:effectLst/>
                <a:latin typeface="+mn-lt"/>
                <a:ea typeface="+mn-ea"/>
                <a:cs typeface="+mn-cs"/>
              </a:rPr>
              <a:t>chuyển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xuống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Display </a:t>
            </a:r>
            <a:r>
              <a:rPr lang="en-US" sz="900" kern="1200" dirty="0" smtClean="0">
                <a:solidFill>
                  <a:schemeClr val="tx1"/>
                </a:solidFill>
                <a:effectLst/>
                <a:latin typeface="+mn-lt"/>
                <a:ea typeface="+mn-ea"/>
                <a:cs typeface="+mn-cs"/>
              </a:rPr>
              <a:t>-&gt;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Show vertical ruler in Print Layout view</a:t>
            </a:r>
            <a:r>
              <a:rPr lang="en-US" sz="900" kern="1200" dirty="0" smtClean="0">
                <a:solidFill>
                  <a:schemeClr val="tx1"/>
                </a:solidFill>
                <a:effectLst/>
                <a:latin typeface="+mn-lt"/>
                <a:ea typeface="+mn-ea"/>
                <a:cs typeface="+mn-cs"/>
              </a:rPr>
              <a:t>.</a:t>
            </a:r>
          </a:p>
          <a:p>
            <a:pPr lvl="0"/>
            <a:r>
              <a:rPr lang="es-MX" sz="900" b="1" kern="1200" dirty="0" err="1" smtClean="0">
                <a:solidFill>
                  <a:schemeClr val="tx1"/>
                </a:solidFill>
                <a:effectLst/>
                <a:latin typeface="+mn-lt"/>
                <a:ea typeface="+mn-ea"/>
                <a:cs typeface="+mn-cs"/>
              </a:rPr>
              <a:t>Thay</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đổi</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đơn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vị</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trên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thước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kẻ</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Options</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Advanced</a:t>
            </a:r>
            <a:r>
              <a:rPr lang="en-US" sz="900" kern="1200" dirty="0" smtClean="0">
                <a:solidFill>
                  <a:schemeClr val="tx1"/>
                </a:solidFill>
                <a:effectLst/>
                <a:latin typeface="+mn-lt"/>
                <a:ea typeface="+mn-ea"/>
                <a:cs typeface="+mn-cs"/>
              </a:rPr>
              <a:t> -&gt; Di </a:t>
            </a:r>
            <a:r>
              <a:rPr lang="en-US" sz="900" kern="1200" dirty="0" err="1" smtClean="0">
                <a:solidFill>
                  <a:schemeClr val="tx1"/>
                </a:solidFill>
                <a:effectLst/>
                <a:latin typeface="+mn-lt"/>
                <a:ea typeface="+mn-ea"/>
                <a:cs typeface="+mn-cs"/>
              </a:rPr>
              <a:t>chuyển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xuống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Display</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chứa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mục</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Show measurements in units of;</a:t>
            </a:r>
            <a:endParaRPr lang="en-US" sz="900"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vị</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OK</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11</a:t>
            </a:fld>
            <a:endParaRPr lang="en-US"/>
          </a:p>
        </p:txBody>
      </p:sp>
    </p:spTree>
    <p:extLst>
      <p:ext uri="{BB962C8B-B14F-4D97-AF65-F5344CB8AC3E}">
        <p14:creationId xmlns:p14="http://schemas.microsoft.com/office/powerpoint/2010/main" val="278515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thiết</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lập</a:t>
            </a:r>
            <a:r>
              <a:rPr lang="en-US" sz="900" b="1" kern="1200" dirty="0" smtClean="0">
                <a:solidFill>
                  <a:schemeClr val="tx1"/>
                </a:solidFill>
                <a:effectLst/>
                <a:latin typeface="+mn-lt"/>
                <a:ea typeface="+mn-ea"/>
                <a:cs typeface="+mn-cs"/>
              </a:rPr>
              <a:t> Tab </a:t>
            </a:r>
            <a:r>
              <a:rPr lang="en-US" sz="900" b="1" kern="1200" dirty="0" err="1" smtClean="0">
                <a:solidFill>
                  <a:schemeClr val="tx1"/>
                </a:solidFill>
                <a:effectLst/>
                <a:latin typeface="+mn-lt"/>
                <a:ea typeface="+mn-ea"/>
                <a:cs typeface="+mn-cs"/>
              </a:rPr>
              <a:t>trên</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thước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kẻ</a:t>
            </a:r>
            <a:endParaRPr lang="en-US" sz="9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Thiết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Tab</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căn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lề</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Left</a:t>
            </a:r>
            <a:r>
              <a:rPr lang="es-MX" sz="900" b="1" kern="1200" dirty="0" smtClean="0">
                <a:solidFill>
                  <a:schemeClr val="tx1"/>
                </a:solidFill>
                <a:effectLst/>
                <a:latin typeface="+mn-lt"/>
                <a:ea typeface="+mn-ea"/>
                <a:cs typeface="+mn-cs"/>
              </a:rPr>
              <a:t>, Center, </a:t>
            </a:r>
            <a:r>
              <a:rPr lang="es-MX" sz="900" b="1" kern="1200" dirty="0" err="1" smtClean="0">
                <a:solidFill>
                  <a:schemeClr val="tx1"/>
                </a:solidFill>
                <a:effectLst/>
                <a:latin typeface="+mn-lt"/>
                <a:ea typeface="+mn-ea"/>
                <a:cs typeface="+mn-cs"/>
              </a:rPr>
              <a:t>Right</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nhiều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hiện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thiết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lập</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trí</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đặt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thước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ngang</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phím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đến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khi</a:t>
            </a:r>
            <a:r>
              <a:rPr lang="en-US" sz="900" kern="1200" dirty="0" smtClean="0">
                <a:solidFill>
                  <a:schemeClr val="tx1"/>
                </a:solidFill>
                <a:effectLst/>
                <a:latin typeface="+mn-lt"/>
                <a:ea typeface="+mn-ea"/>
                <a:cs typeface="+mn-cs"/>
              </a:rPr>
              <a:t> con </a:t>
            </a:r>
            <a:r>
              <a:rPr lang="en-US" sz="900" kern="1200" dirty="0" err="1" smtClean="0">
                <a:solidFill>
                  <a:schemeClr val="tx1"/>
                </a:solidFill>
                <a:effectLst/>
                <a:latin typeface="+mn-lt"/>
                <a:ea typeface="+mn-ea"/>
                <a:cs typeface="+mn-cs"/>
              </a:rPr>
              <a:t>trỏ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 </a:t>
            </a:r>
            <a:r>
              <a:rPr lang="en-US" sz="900" kern="1200" dirty="0" err="1" smtClean="0">
                <a:solidFill>
                  <a:schemeClr val="tx1"/>
                </a:solidFill>
                <a:effectLst/>
                <a:latin typeface="+mn-lt"/>
                <a:ea typeface="+mn-ea"/>
                <a:cs typeface="+mn-cs"/>
              </a:rPr>
              <a:t>dừng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điểm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đặt</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Thiết</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Tab</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thập</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phân</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phân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thường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được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sử</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dụng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Table</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số</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Number</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theo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đúng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trí</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hàng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hàng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chục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hàng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trăm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hàng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phân</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toàn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bộ</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chứa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số</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thiết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lập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phân</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phân</a:t>
            </a:r>
            <a:endParaRPr lang="en-US" sz="900"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vị</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trí</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đặt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dấu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chấm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thập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phân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phạm</a:t>
            </a:r>
            <a:r>
              <a:rPr lang="en-US" sz="900" kern="1200" dirty="0" smtClean="0">
                <a:solidFill>
                  <a:schemeClr val="tx1"/>
                </a:solidFill>
                <a:effectLst/>
                <a:latin typeface="+mn-lt"/>
                <a:ea typeface="+mn-ea"/>
                <a:cs typeface="+mn-cs"/>
              </a:rPr>
              <a:t> vi </a:t>
            </a:r>
            <a:r>
              <a:rPr lang="en-US" sz="900" kern="1200" dirty="0" err="1" smtClean="0">
                <a:solidFill>
                  <a:schemeClr val="tx1"/>
                </a:solidFill>
                <a:effectLst/>
                <a:latin typeface="+mn-lt"/>
                <a:ea typeface="+mn-ea"/>
                <a:cs typeface="+mn-cs"/>
              </a:rPr>
              <a:t>cột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thước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ngang</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lề</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căn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lề</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Left/Center/Right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số</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nếu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Gỡ</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bỏ</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Tab</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trên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thước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kẻ</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Trỏ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thước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kẻ</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kéo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Tab</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ra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khỏi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thước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kẻ</a:t>
            </a:r>
            <a:r>
              <a:rPr lang="en-US" sz="900"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sử</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dụng</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biểu</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tượng</a:t>
            </a:r>
            <a:r>
              <a:rPr lang="en-US" sz="900" b="1" kern="1200" dirty="0" smtClean="0">
                <a:solidFill>
                  <a:schemeClr val="tx1"/>
                </a:solidFill>
                <a:effectLst/>
                <a:latin typeface="+mn-lt"/>
                <a:ea typeface="+mn-ea"/>
                <a:cs typeface="+mn-cs"/>
              </a:rPr>
              <a:t> Indent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Sử</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dụng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biểu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tượng</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Indent</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kéo</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First Line Indent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thụt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lề</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dòng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đầu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tiên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đoạn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kéo</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Hanging Indent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thụt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lề</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dòng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thứ</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hai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dòng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còn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lại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đoạn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kéo</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Left Indent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thụt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lề</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cả</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đoạn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kéo</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Right Indent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thụt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lề</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cả</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đoạn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lvl="0"/>
            <a:r>
              <a:rPr lang="es-MX" sz="900" b="1" kern="1200" dirty="0" err="1" smtClean="0">
                <a:solidFill>
                  <a:schemeClr val="tx1"/>
                </a:solidFill>
                <a:effectLst/>
                <a:latin typeface="+mn-lt"/>
                <a:ea typeface="+mn-ea"/>
                <a:cs typeface="+mn-cs"/>
              </a:rPr>
              <a:t>Điều</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chỉnh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tham</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số</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cho</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Indent</a:t>
            </a:r>
            <a:r>
              <a:rPr lang="es-MX" sz="900" b="1" kern="1200" dirty="0" smtClean="0">
                <a:solidFill>
                  <a:schemeClr val="tx1"/>
                </a:solidFill>
                <a:effectLst/>
                <a:latin typeface="+mn-lt"/>
                <a:ea typeface="+mn-ea"/>
                <a:cs typeface="+mn-cs"/>
              </a:rPr>
              <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đúp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biểu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tượng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Indent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bất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kỳ</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mở</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thoại</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Paragraph</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Hiệu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tham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số</a:t>
            </a:r>
            <a:r>
              <a:rPr lang="en-US" sz="900" kern="1200" dirty="0" smtClean="0">
                <a:solidFill>
                  <a:schemeClr val="tx1"/>
                </a:solidFill>
                <a:effectLst/>
                <a:latin typeface="+mn-lt"/>
                <a:ea typeface="+mn-ea"/>
                <a:cs typeface="+mn-cs"/>
              </a:rPr>
              <a:t> ð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OK.</a:t>
            </a:r>
            <a:endParaRPr lang="en-US" sz="9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9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12</a:t>
            </a:fld>
            <a:endParaRPr lang="en-US"/>
          </a:p>
        </p:txBody>
      </p:sp>
    </p:spTree>
    <p:extLst>
      <p:ext uri="{BB962C8B-B14F-4D97-AF65-F5344CB8AC3E}">
        <p14:creationId xmlns:p14="http://schemas.microsoft.com/office/powerpoint/2010/main" val="33829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thao</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lựa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chọn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văn</a:t>
            </a:r>
            <a:r>
              <a:rPr lang="es-MX" sz="900" b="1" kern="1200" dirty="0" smtClean="0">
                <a:solidFill>
                  <a:schemeClr val="tx1"/>
                </a:solidFill>
                <a:effectLst/>
                <a:latin typeface="+mn-lt"/>
                <a:ea typeface="+mn-ea"/>
                <a:cs typeface="+mn-cs"/>
              </a:rPr>
              <a:t> bản:</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từ</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đúp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từ</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từ</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đó</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câu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đoạn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 </a:t>
            </a: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giữ</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phím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ENTER</a:t>
            </a:r>
            <a:r>
              <a:rPr lang="en-US" sz="900" kern="1200" dirty="0" smtClean="0">
                <a:solidFill>
                  <a:schemeClr val="tx1"/>
                </a:solidFill>
                <a:effectLst/>
                <a:latin typeface="+mn-lt"/>
                <a:ea typeface="+mn-ea"/>
                <a:cs typeface="+mn-cs"/>
              </a:rPr>
              <a:t> +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bất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kỳ</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từ</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câu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câu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đó</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dòng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đầu</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dòng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 ở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lựa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dòng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171450" lvl="0" indent="-171450">
              <a:buFont typeface="Arial" panose="020B0604020202020204" pitchFamily="34" charset="0"/>
              <a:buChar char="•"/>
            </a:pPr>
            <a:r>
              <a:rPr lang="en-US" sz="900" b="1" kern="1200" dirty="0" err="1" smtClean="0">
                <a:solidFill>
                  <a:schemeClr val="tx1"/>
                </a:solidFill>
                <a:effectLst/>
                <a:latin typeface="+mn-lt"/>
                <a:ea typeface="+mn-ea"/>
                <a:cs typeface="+mn-cs"/>
              </a:rPr>
              <a:t>Chọn</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một</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đoạn</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văn</a:t>
            </a:r>
            <a:r>
              <a:rPr lang="en-US" sz="900" b="1"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đúp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ở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lựa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 </a:t>
            </a:r>
            <a:r>
              <a:rPr lang="en-US" sz="900" kern="1200" dirty="0" err="1" smtClean="0">
                <a:solidFill>
                  <a:schemeClr val="tx1"/>
                </a:solidFill>
                <a:effectLst/>
                <a:latin typeface="+mn-lt"/>
                <a:ea typeface="+mn-ea"/>
                <a:cs typeface="+mn-cs"/>
              </a:rPr>
              <a:t>của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đoạn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tiếp</a:t>
            </a:r>
            <a:r>
              <a:rPr lang="en-US" sz="900" kern="1200" dirty="0" smtClean="0">
                <a:solidFill>
                  <a:schemeClr val="tx1"/>
                </a:solidFill>
                <a:effectLst/>
                <a:latin typeface="+mn-lt"/>
                <a:ea typeface="+mn-ea"/>
                <a:cs typeface="+mn-cs"/>
              </a:rPr>
              <a:t> 3 </a:t>
            </a:r>
            <a:r>
              <a:rPr lang="en-US" sz="900" kern="1200" dirty="0" err="1" smtClean="0">
                <a:solidFill>
                  <a:schemeClr val="tx1"/>
                </a:solidFill>
                <a:effectLst/>
                <a:latin typeface="+mn-lt"/>
                <a:ea typeface="+mn-ea"/>
                <a:cs typeface="+mn-cs"/>
              </a:rPr>
              <a:t>lần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đoạn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171450" lvl="0" indent="-171450">
              <a:buFont typeface="Arial" panose="020B0604020202020204" pitchFamily="34" charset="0"/>
              <a:buChar char="•"/>
            </a:pPr>
            <a:r>
              <a:rPr lang="en-US" sz="900" b="1" kern="1200" dirty="0" err="1" smtClean="0">
                <a:solidFill>
                  <a:schemeClr val="tx1"/>
                </a:solidFill>
                <a:effectLst/>
                <a:latin typeface="+mn-lt"/>
                <a:ea typeface="+mn-ea"/>
                <a:cs typeface="+mn-cs"/>
              </a:rPr>
              <a:t>Chọn</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toàn</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bộ</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văn</a:t>
            </a:r>
            <a:r>
              <a:rPr lang="en-US" sz="900" b="1"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giữ</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phím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ENTER</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lựa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liên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tiếp</a:t>
            </a:r>
            <a:r>
              <a:rPr lang="en-US" sz="900" kern="1200" dirty="0" smtClean="0">
                <a:solidFill>
                  <a:schemeClr val="tx1"/>
                </a:solidFill>
                <a:effectLst/>
                <a:latin typeface="+mn-lt"/>
                <a:ea typeface="+mn-ea"/>
                <a:cs typeface="+mn-cs"/>
              </a:rPr>
              <a:t> 3 </a:t>
            </a:r>
            <a:r>
              <a:rPr lang="en-US" sz="900" kern="1200" dirty="0" err="1" smtClean="0">
                <a:solidFill>
                  <a:schemeClr val="tx1"/>
                </a:solidFill>
                <a:effectLst/>
                <a:latin typeface="+mn-lt"/>
                <a:ea typeface="+mn-ea"/>
                <a:cs typeface="+mn-cs"/>
              </a:rPr>
              <a:t>lần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vùng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lựa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văn</a:t>
            </a:r>
            <a:r>
              <a:rPr lang="en-US" sz="900" kern="1200" dirty="0" smtClean="0">
                <a:solidFill>
                  <a:schemeClr val="tx1"/>
                </a:solidFill>
                <a:effectLst/>
                <a:latin typeface="+mn-lt"/>
                <a:ea typeface="+mn-ea"/>
                <a:cs typeface="+mn-cs"/>
              </a:rPr>
              <a:t> bản;</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phím</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Ctrl + A.</a:t>
            </a:r>
            <a:endParaRPr lang="en-US" sz="900" kern="1200" dirty="0" smtClean="0">
              <a:solidFill>
                <a:schemeClr val="tx1"/>
              </a:solidFill>
              <a:effectLst/>
              <a:latin typeface="+mn-lt"/>
              <a:ea typeface="+mn-ea"/>
              <a:cs typeface="+mn-cs"/>
            </a:endParaRPr>
          </a:p>
          <a:p>
            <a:r>
              <a:rPr lang="en-US" sz="900" b="1" i="1" u="sng" kern="1200" dirty="0" err="1" smtClean="0">
                <a:solidFill>
                  <a:schemeClr val="tx1"/>
                </a:solidFill>
                <a:effectLst/>
                <a:latin typeface="+mn-lt"/>
                <a:ea typeface="+mn-ea"/>
                <a:cs typeface="+mn-cs"/>
              </a:rPr>
              <a:t>Chú</a:t>
            </a:r>
            <a:r>
              <a:rPr lang="en-US" sz="900" b="1" i="1" u="sng" kern="1200" dirty="0" smtClean="0">
                <a:solidFill>
                  <a:schemeClr val="tx1"/>
                </a:solidFill>
                <a:effectLst/>
                <a:latin typeface="+mn-lt"/>
                <a:ea typeface="+mn-ea"/>
                <a:cs typeface="+mn-cs"/>
              </a:rPr>
              <a:t> ý:</a:t>
            </a:r>
            <a:endParaRPr lang="en-US" sz="900" i="1"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900" i="1" kern="1200" dirty="0" err="1" smtClean="0">
                <a:solidFill>
                  <a:schemeClr val="tx1"/>
                </a:solidFill>
                <a:effectLst/>
                <a:latin typeface="+mn-lt"/>
                <a:ea typeface="+mn-ea"/>
                <a:cs typeface="+mn-cs"/>
              </a:rPr>
              <a:t>Một</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từ</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bao</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gồm</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từ</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đó</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và</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khoảng</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trắng</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ngay</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sau</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từ</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đó</a:t>
            </a:r>
            <a:r>
              <a:rPr lang="en-US" sz="900" i="1" kern="1200" dirty="0" smtClean="0">
                <a:solidFill>
                  <a:schemeClr val="tx1"/>
                </a:solidFill>
                <a:effectLst/>
                <a:latin typeface="+mn-lt"/>
                <a:ea typeface="+mn-ea"/>
                <a:cs typeface="+mn-cs"/>
              </a:rPr>
              <a:t>.</a:t>
            </a:r>
          </a:p>
          <a:p>
            <a:pPr marL="171450" lvl="0" indent="-171450">
              <a:buFont typeface="Wingdings" panose="05000000000000000000" pitchFamily="2" charset="2"/>
              <a:buChar char="Ø"/>
            </a:pPr>
            <a:r>
              <a:rPr lang="en-US" sz="900" i="1" kern="1200" dirty="0" err="1" smtClean="0">
                <a:solidFill>
                  <a:schemeClr val="tx1"/>
                </a:solidFill>
                <a:effectLst/>
                <a:latin typeface="+mn-lt"/>
                <a:ea typeface="+mn-ea"/>
                <a:cs typeface="+mn-cs"/>
              </a:rPr>
              <a:t>Một</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câu</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gồm</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câu</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đó</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dấu</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chấm</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câu</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và</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khoảng</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trắng</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ngay</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sau</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câu</a:t>
            </a:r>
            <a:r>
              <a:rPr lang="en-US" sz="900" i="1" kern="1200" dirty="0" smtClean="0">
                <a:solidFill>
                  <a:schemeClr val="tx1"/>
                </a:solidFill>
                <a:effectLst/>
                <a:latin typeface="+mn-lt"/>
                <a:ea typeface="+mn-ea"/>
                <a:cs typeface="+mn-cs"/>
              </a:rPr>
              <a:t> </a:t>
            </a:r>
            <a:r>
              <a:rPr lang="en-US" sz="900" i="1" kern="1200" dirty="0" err="1" smtClean="0">
                <a:solidFill>
                  <a:schemeClr val="tx1"/>
                </a:solidFill>
                <a:effectLst/>
                <a:latin typeface="+mn-lt"/>
                <a:ea typeface="+mn-ea"/>
                <a:cs typeface="+mn-cs"/>
              </a:rPr>
              <a:t>đó</a:t>
            </a:r>
            <a:endParaRPr lang="en-US" sz="900" i="1"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13</a:t>
            </a:fld>
            <a:endParaRPr lang="en-US"/>
          </a:p>
        </p:txBody>
      </p:sp>
    </p:spTree>
    <p:extLst>
      <p:ext uri="{BB962C8B-B14F-4D97-AF65-F5344CB8AC3E}">
        <p14:creationId xmlns:p14="http://schemas.microsoft.com/office/powerpoint/2010/main" val="35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err="1" smtClean="0">
                <a:solidFill>
                  <a:schemeClr val="tx1"/>
                </a:solidFill>
                <a:effectLst/>
                <a:latin typeface="+mn-lt"/>
                <a:ea typeface="+mn-ea"/>
                <a:cs typeface="+mn-cs"/>
              </a:rPr>
              <a:t>Các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thao</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tác</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tùy</a:t>
            </a:r>
            <a:r>
              <a:rPr lang="en-US" sz="900" b="1" kern="1200" dirty="0" smtClean="0">
                <a:solidFill>
                  <a:schemeClr val="tx1"/>
                </a:solidFill>
                <a:effectLst/>
                <a:latin typeface="+mn-lt"/>
                <a:ea typeface="+mn-ea"/>
                <a:cs typeface="+mn-cs"/>
              </a:rPr>
              <a:t> </a:t>
            </a:r>
            <a:r>
              <a:rPr lang="en-US" sz="900" b="1" kern="1200" dirty="0" err="1" smtClean="0">
                <a:solidFill>
                  <a:schemeClr val="tx1"/>
                </a:solidFill>
                <a:effectLst/>
                <a:latin typeface="+mn-lt"/>
                <a:ea typeface="+mn-ea"/>
                <a:cs typeface="+mn-cs"/>
              </a:rPr>
              <a:t>chỉnh</a:t>
            </a:r>
            <a:r>
              <a:rPr lang="en-US" sz="900" b="1" kern="1200" dirty="0" smtClean="0">
                <a:solidFill>
                  <a:schemeClr val="tx1"/>
                </a:solidFill>
                <a:effectLst/>
                <a:latin typeface="+mn-lt"/>
                <a:ea typeface="+mn-ea"/>
                <a:cs typeface="+mn-cs"/>
              </a:rPr>
              <a:t> QAT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Mở</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lệnh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có</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sẵn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trên</a:t>
            </a:r>
            <a:r>
              <a:rPr lang="es-MX" sz="900" b="1" kern="1200" dirty="0" smtClean="0">
                <a:solidFill>
                  <a:schemeClr val="tx1"/>
                </a:solidFill>
                <a:effectLst/>
                <a:latin typeface="+mn-lt"/>
                <a:ea typeface="+mn-ea"/>
                <a:cs typeface="+mn-cs"/>
              </a:rPr>
              <a:t> QAT: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trình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tùy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QAT</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lệnh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hiện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QAT</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Đưa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lệnh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trên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Ribbon</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vào</a:t>
            </a:r>
            <a:r>
              <a:rPr lang="es-MX" sz="900" b="1" kern="1200" dirty="0" smtClean="0">
                <a:solidFill>
                  <a:schemeClr val="tx1"/>
                </a:solidFill>
                <a:effectLst/>
                <a:latin typeface="+mn-lt"/>
                <a:ea typeface="+mn-ea"/>
                <a:cs typeface="+mn-cs"/>
              </a:rPr>
              <a:t> QAT: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lệnh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Ribbon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cần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đưa</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QAT</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Add to</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Quick Access Toolbar</a:t>
            </a:r>
            <a:r>
              <a:rPr lang="en-US" sz="9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MX" sz="900" b="1" kern="1200" dirty="0" err="1" smtClean="0">
                <a:solidFill>
                  <a:schemeClr val="tx1"/>
                </a:solidFill>
                <a:effectLst/>
                <a:latin typeface="+mn-lt"/>
                <a:ea typeface="+mn-ea"/>
                <a:cs typeface="+mn-cs"/>
              </a:rPr>
              <a:t>Đưa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lệnh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khác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vào</a:t>
            </a:r>
            <a:r>
              <a:rPr lang="es-MX" sz="900" b="1" kern="1200" dirty="0" smtClean="0">
                <a:solidFill>
                  <a:schemeClr val="tx1"/>
                </a:solidFill>
                <a:effectLst/>
                <a:latin typeface="+mn-lt"/>
                <a:ea typeface="+mn-ea"/>
                <a:cs typeface="+mn-cs"/>
              </a:rPr>
              <a:t> QAT: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trình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tùy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chỉnh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QAT</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More Commands…</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Quick</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Access</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Toolbar</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hoặc</a:t>
            </a:r>
            <a:endParaRPr lang="en-US" sz="900"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Options</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Quick</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Access</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Toolbar</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mũi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hộp</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Combo box</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dưới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mục</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Choose commands from</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để</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các</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lệnh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Popular Commands/Commands not in the Ribbon/All Commands</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lệnh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khung</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bên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trái</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Add &gt;&gt; -&gt; OK.</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Xóa</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các</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lệnh</a:t>
            </a:r>
            <a:r>
              <a:rPr lang="es-MX" sz="900" b="1" kern="1200" dirty="0" smtClean="0">
                <a:solidFill>
                  <a:schemeClr val="tx1"/>
                </a:solidFill>
                <a:effectLst/>
                <a:latin typeface="+mn-lt"/>
                <a:ea typeface="+mn-ea"/>
                <a:cs typeface="+mn-cs"/>
              </a:rPr>
              <a:t> </a:t>
            </a:r>
            <a:r>
              <a:rPr lang="es-MX" sz="900" b="1" kern="1200" dirty="0" err="1" smtClean="0">
                <a:solidFill>
                  <a:schemeClr val="tx1"/>
                </a:solidFill>
                <a:effectLst/>
                <a:latin typeface="+mn-lt"/>
                <a:ea typeface="+mn-ea"/>
                <a:cs typeface="+mn-cs"/>
              </a:rPr>
              <a:t>trên</a:t>
            </a:r>
            <a:r>
              <a:rPr lang="es-MX" sz="900" b="1" kern="1200" dirty="0" smtClean="0">
                <a:solidFill>
                  <a:schemeClr val="tx1"/>
                </a:solidFill>
                <a:effectLst/>
                <a:latin typeface="+mn-lt"/>
                <a:ea typeface="+mn-ea"/>
                <a:cs typeface="+mn-cs"/>
              </a:rPr>
              <a:t> QAT:</a:t>
            </a:r>
            <a:endParaRPr lang="en-US" sz="900" b="1"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trình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đơn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tùy</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chỉnh</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QAT </a:t>
            </a:r>
            <a:r>
              <a:rPr lang="en-US" sz="900" kern="1200" dirty="0" smtClean="0">
                <a:solidFill>
                  <a:schemeClr val="tx1"/>
                </a:solidFill>
                <a:effectLst/>
                <a:latin typeface="+mn-lt"/>
                <a:ea typeface="+mn-ea"/>
                <a:cs typeface="+mn-cs"/>
              </a:rPr>
              <a:t>-&gt;</a:t>
            </a:r>
            <a:r>
              <a:rPr lang="en-US" sz="900" b="1"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Bỏ</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lệnh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tronh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danh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sách</a:t>
            </a:r>
            <a:r>
              <a:rPr lang="en-US" sz="900" b="1"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Nhấp</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chuột</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phải</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vào</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lệnh</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trên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QAT</a:t>
            </a:r>
            <a:r>
              <a:rPr lang="en-US" sz="900" kern="1200" dirty="0" smtClean="0">
                <a:solidFill>
                  <a:schemeClr val="tx1"/>
                </a:solidFill>
                <a:effectLst/>
                <a:latin typeface="+mn-lt"/>
                <a:ea typeface="+mn-ea"/>
                <a:cs typeface="+mn-cs"/>
              </a:rPr>
              <a:t> -&gt; </a:t>
            </a: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Remove from Quick Access Toolbar</a:t>
            </a:r>
            <a:r>
              <a:rPr lang="en-US" sz="900" kern="1200" dirty="0" smtClean="0">
                <a:solidFill>
                  <a:schemeClr val="tx1"/>
                </a:solidFill>
                <a:effectLst/>
                <a:latin typeface="+mn-lt"/>
                <a:ea typeface="+mn-ea"/>
                <a:cs typeface="+mn-cs"/>
              </a:rPr>
              <a:t>.</a:t>
            </a:r>
          </a:p>
          <a:p>
            <a:pPr marL="514350" lvl="1" indent="-171450">
              <a:buFont typeface="Arial" panose="020B0604020202020204" pitchFamily="34" charset="0"/>
              <a:buChar char="•"/>
            </a:pPr>
            <a:r>
              <a:rPr lang="en-US" sz="900" kern="1200" dirty="0" err="1" smtClean="0">
                <a:solidFill>
                  <a:schemeClr val="tx1"/>
                </a:solidFill>
                <a:effectLst/>
                <a:latin typeface="+mn-lt"/>
                <a:ea typeface="+mn-ea"/>
                <a:cs typeface="+mn-cs"/>
              </a:rPr>
              <a:t>Chọn</a:t>
            </a:r>
            <a:r>
              <a:rPr lang="en-US" sz="900" kern="1200" dirty="0" smtClean="0">
                <a:solidFill>
                  <a:schemeClr val="tx1"/>
                </a:solidFill>
                <a:effectLst/>
                <a:latin typeface="+mn-lt"/>
                <a:ea typeface="+mn-ea"/>
                <a:cs typeface="+mn-cs"/>
              </a:rPr>
              <a:t> </a:t>
            </a:r>
            <a:r>
              <a:rPr lang="en-US" sz="900" kern="1200" dirty="0" err="1" smtClean="0">
                <a:solidFill>
                  <a:schemeClr val="tx1"/>
                </a:solidFill>
                <a:effectLst/>
                <a:latin typeface="+mn-lt"/>
                <a:ea typeface="+mn-ea"/>
                <a:cs typeface="+mn-cs"/>
              </a:rPr>
              <a:t>thẻ</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File</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Options</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Quick</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Access</a:t>
            </a:r>
            <a:r>
              <a:rPr lang="en-US" sz="900" kern="1200" dirty="0" smtClean="0">
                <a:solidFill>
                  <a:schemeClr val="tx1"/>
                </a:solidFill>
                <a:effectLst/>
                <a:latin typeface="+mn-lt"/>
                <a:ea typeface="+mn-ea"/>
                <a:cs typeface="+mn-cs"/>
              </a:rPr>
              <a:t> </a:t>
            </a:r>
            <a:r>
              <a:rPr lang="en-US" sz="900" b="1" kern="1200" dirty="0" smtClean="0">
                <a:solidFill>
                  <a:schemeClr val="tx1"/>
                </a:solidFill>
                <a:effectLst/>
                <a:latin typeface="+mn-lt"/>
                <a:ea typeface="+mn-ea"/>
                <a:cs typeface="+mn-cs"/>
              </a:rPr>
              <a:t>Toolbar </a:t>
            </a:r>
            <a:r>
              <a:rPr lang="en-US" sz="900" kern="1200" dirty="0" smtClean="0">
                <a:solidFill>
                  <a:schemeClr val="tx1"/>
                </a:solidFill>
                <a:effectLst/>
                <a:latin typeface="+mn-lt"/>
                <a:ea typeface="+mn-ea"/>
                <a:cs typeface="+mn-cs"/>
              </a:rPr>
              <a:t>-&gt; </a:t>
            </a:r>
            <a:r>
              <a:rPr lang="en-US" sz="900" b="1" kern="1200" dirty="0" smtClean="0">
                <a:solidFill>
                  <a:schemeClr val="tx1"/>
                </a:solidFill>
                <a:effectLst/>
                <a:latin typeface="+mn-lt"/>
                <a:ea typeface="+mn-ea"/>
                <a:cs typeface="+mn-cs"/>
              </a:rPr>
              <a:t>Reset</a:t>
            </a:r>
            <a:r>
              <a:rPr lang="en-US" sz="900" kern="1200" dirty="0" smtClean="0">
                <a:solidFill>
                  <a:schemeClr val="tx1"/>
                </a:solidFill>
                <a:effectLst/>
                <a:latin typeface="+mn-lt"/>
                <a:ea typeface="+mn-ea"/>
                <a:cs typeface="+mn-cs"/>
              </a:rPr>
              <a:t> -&gt; </a:t>
            </a:r>
            <a:r>
              <a:rPr lang="en-US" sz="900" b="1" kern="1200" dirty="0" smtClean="0">
                <a:solidFill>
                  <a:schemeClr val="tx1"/>
                </a:solidFill>
                <a:effectLst/>
                <a:latin typeface="+mn-lt"/>
                <a:ea typeface="+mn-ea"/>
                <a:cs typeface="+mn-cs"/>
              </a:rPr>
              <a:t>Reset only Quick Access Toolbar</a:t>
            </a:r>
            <a:r>
              <a:rPr lang="en-US" sz="9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14</a:t>
            </a:fld>
            <a:endParaRPr lang="en-US"/>
          </a:p>
        </p:txBody>
      </p:sp>
    </p:spTree>
    <p:extLst>
      <p:ext uri="{BB962C8B-B14F-4D97-AF65-F5344CB8AC3E}">
        <p14:creationId xmlns:p14="http://schemas.microsoft.com/office/powerpoint/2010/main" val="2699184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7196" y="1293415"/>
            <a:ext cx="6527207" cy="977579"/>
          </a:xfrm>
        </p:spPr>
        <p:txBody>
          <a:bodyPr>
            <a:noAutofit/>
          </a:bodyPr>
          <a:lstStyle>
            <a:lvl1pPr algn="ctr">
              <a:defRPr sz="28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2257197" y="2525757"/>
            <a:ext cx="6527206" cy="6858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3430"/>
            <a:ext cx="1133534" cy="400070"/>
          </a:xfrm>
          <a:prstGeom prst="rect">
            <a:avLst/>
          </a:prstGeom>
        </p:spPr>
      </p:pic>
    </p:spTree>
    <p:extLst>
      <p:ext uri="{BB962C8B-B14F-4D97-AF65-F5344CB8AC3E}">
        <p14:creationId xmlns:p14="http://schemas.microsoft.com/office/powerpoint/2010/main" val="129480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010400" cy="533400"/>
          </a:xfrm>
        </p:spPr>
        <p:txBody>
          <a:bodyPr/>
          <a:lstStyle>
            <a:lvl1pPr>
              <a:defRPr b="0" baseline="0">
                <a:effectLst/>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112395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a:xfrm>
            <a:off x="457200" y="4767264"/>
            <a:ext cx="2133600" cy="274637"/>
          </a:xfrm>
          <a:prstGeom prst="rect">
            <a:avLst/>
          </a:prstGeom>
        </p:spPr>
        <p:txBody>
          <a:bodyPr/>
          <a:lstStyle>
            <a:lvl1pPr algn="ctr" eaLnBrk="1" hangingPunct="1">
              <a:defRPr sz="1050" b="0">
                <a:cs typeface="Arial" charset="0"/>
              </a:defRPr>
            </a:lvl1pPr>
          </a:lstStyle>
          <a:p>
            <a:fld id="{3666938D-6E01-40AE-BE27-E7323976FC9E}" type="datetime1">
              <a:rPr lang="en-US" smtClean="0"/>
              <a:t>5/14/2019</a:t>
            </a:fld>
            <a:endParaRPr lang="en-US"/>
          </a:p>
        </p:txBody>
      </p:sp>
      <p:sp>
        <p:nvSpPr>
          <p:cNvPr id="5" name="Footer Placeholder 4"/>
          <p:cNvSpPr>
            <a:spLocks noGrp="1"/>
          </p:cNvSpPr>
          <p:nvPr>
            <p:ph type="ftr" sz="quarter" idx="15"/>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smtClean="0"/>
              <a:t>MOS Word 2016 - IIG Vietnam</a:t>
            </a:r>
            <a:endParaRPr lang="en-US"/>
          </a:p>
        </p:txBody>
      </p:sp>
      <p:sp>
        <p:nvSpPr>
          <p:cNvPr id="6" name="Slide Number Placeholder 5"/>
          <p:cNvSpPr>
            <a:spLocks noGrp="1"/>
          </p:cNvSpPr>
          <p:nvPr>
            <p:ph type="sldNum" sz="quarter" idx="16"/>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45369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F4426846-B55B-4708-B74B-A8C90A649460}" type="datetime1">
              <a:rPr lang="en-US" smtClean="0"/>
              <a:t>5/14/2019</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smtClean="0"/>
              <a:t>MOS Word 2016 - IIG Vietnam</a:t>
            </a:r>
            <a:endParaRPr lang="en-US"/>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290891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881C5E52-AF91-40F7-AB2B-E9960B7F9F7A}" type="datetime1">
              <a:rPr lang="en-US" smtClean="0"/>
              <a:t>5/14/2019</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smtClean="0"/>
              <a:t>MOS Word 2016 - IIG Vietnam</a:t>
            </a:r>
            <a:endParaRPr lang="en-US"/>
          </a:p>
        </p:txBody>
      </p:sp>
      <p:sp>
        <p:nvSpPr>
          <p:cNvPr id="9" name="Slide Number Placeholder 8"/>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858360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5/14/2019</a:t>
            </a:fld>
            <a:endParaRPr lang="en-US"/>
          </a:p>
        </p:txBody>
      </p:sp>
      <p:sp>
        <p:nvSpPr>
          <p:cNvPr id="3" name="Footer Placeholder 4"/>
          <p:cNvSpPr>
            <a:spLocks noGrp="1"/>
          </p:cNvSpPr>
          <p:nvPr>
            <p:ph type="ftr" sz="quarter" idx="11"/>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smtClean="0"/>
              <a:t>MOS Word 2016 - IIG Vietnam</a:t>
            </a:r>
            <a:endParaRPr lang="en-US"/>
          </a:p>
        </p:txBody>
      </p:sp>
      <p:sp>
        <p:nvSpPr>
          <p:cNvPr id="4" name="Slide Number Placeholder 5"/>
          <p:cNvSpPr>
            <a:spLocks noGrp="1"/>
          </p:cNvSpPr>
          <p:nvPr>
            <p:ph type="sldNum" sz="quarter" idx="12"/>
          </p:nvPr>
        </p:nvSpPr>
        <p:spPr>
          <a:xfrm>
            <a:off x="6440557"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485155533"/>
      </p:ext>
    </p:extLst>
  </p:cSld>
  <p:clrMapOvr>
    <a:masterClrMapping/>
  </p:clrMapOvr>
  <p:transition spd="slow">
    <p:push dir="u"/>
  </p:transition>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855838"/>
            <a:ext cx="8229600" cy="3742303"/>
          </a:xfrm>
          <a:prstGeom prst="rect">
            <a:avLst/>
          </a:prstGeom>
        </p:spPr>
        <p:txBody>
          <a:bodyPr/>
          <a:lstStyle>
            <a:lvl1pPr marL="342892" indent="-342892">
              <a:buClr>
                <a:srgbClr val="0081C4"/>
              </a:buClr>
              <a:buSzPct val="70000"/>
              <a:buFont typeface="Wingdings" charset="2"/>
              <a:buChar char="§"/>
              <a:defRPr sz="2200">
                <a:solidFill>
                  <a:schemeClr val="tx1"/>
                </a:solidFill>
                <a:latin typeface="+mn-lt"/>
                <a:cs typeface="Segoe Light"/>
              </a:defRPr>
            </a:lvl1pPr>
            <a:lvl2pPr marL="800080" indent="-342892">
              <a:buClr>
                <a:srgbClr val="0081C4"/>
              </a:buClr>
              <a:buSzPct val="70000"/>
              <a:buFont typeface="Wingdings" charset="2"/>
              <a:buChar char="§"/>
              <a:defRPr sz="2200">
                <a:latin typeface="+mn-lt"/>
                <a:cs typeface="Segoe Light"/>
              </a:defRPr>
            </a:lvl2pPr>
            <a:lvl3pPr marL="1257269" indent="-342892">
              <a:buClr>
                <a:srgbClr val="0081C4"/>
              </a:buClr>
              <a:buSzPct val="70000"/>
              <a:buFont typeface="Wingdings" charset="2"/>
              <a:buChar char="§"/>
              <a:defRPr sz="1800">
                <a:latin typeface="+mn-lt"/>
                <a:cs typeface="Segoe Light"/>
              </a:defRPr>
            </a:lvl3pPr>
            <a:lvl4pPr marL="1657309" indent="-285743">
              <a:buClr>
                <a:srgbClr val="0081C4"/>
              </a:buClr>
              <a:buSzPct val="70000"/>
              <a:buFont typeface="Wingdings" charset="2"/>
              <a:buChar char="§"/>
              <a:defRPr sz="1600">
                <a:latin typeface="+mn-lt"/>
                <a:cs typeface="Segoe Light"/>
              </a:defRPr>
            </a:lvl4pPr>
            <a:lvl5pPr marL="2114498" indent="-285743">
              <a:buClr>
                <a:srgbClr val="0081C4"/>
              </a:buClr>
              <a:buSzPct val="70000"/>
              <a:buFont typeface="Wingdings" charset="2"/>
              <a:buChar char="§"/>
              <a:defRPr sz="1400">
                <a:latin typeface="+mn-lt"/>
                <a:cs typeface="Segoe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3"/>
          <p:cNvSpPr>
            <a:spLocks noGrp="1"/>
          </p:cNvSpPr>
          <p:nvPr>
            <p:ph type="dt" sz="half" idx="14"/>
          </p:nvPr>
        </p:nvSpPr>
        <p:spPr>
          <a:xfrm>
            <a:off x="457200" y="4743450"/>
            <a:ext cx="2133600" cy="274638"/>
          </a:xfrm>
          <a:prstGeom prst="rect">
            <a:avLst/>
          </a:prstGeom>
        </p:spPr>
        <p:txBody>
          <a:bodyPr/>
          <a:lstStyle>
            <a:lvl1pPr eaLnBrk="1" hangingPunct="1">
              <a:defRPr b="0">
                <a:solidFill>
                  <a:prstClr val="black">
                    <a:tint val="75000"/>
                  </a:prstClr>
                </a:solidFill>
                <a:cs typeface="Arial" charset="0"/>
              </a:defRPr>
            </a:lvl1pPr>
          </a:lstStyle>
          <a:p>
            <a:fld id="{73AA8688-6716-4908-A045-4A4F76776BC0}" type="datetime1">
              <a:rPr lang="en-US" smtClean="0"/>
              <a:t>5/14/2019</a:t>
            </a:fld>
            <a:endParaRPr lang="en-US"/>
          </a:p>
        </p:txBody>
      </p:sp>
      <p:sp>
        <p:nvSpPr>
          <p:cNvPr id="4" name="Footer Placeholder 4"/>
          <p:cNvSpPr>
            <a:spLocks noGrp="1"/>
          </p:cNvSpPr>
          <p:nvPr>
            <p:ph type="ftr" sz="quarter" idx="15"/>
          </p:nvPr>
        </p:nvSpPr>
        <p:spPr>
          <a:xfrm>
            <a:off x="3124200" y="4743450"/>
            <a:ext cx="2895600" cy="274638"/>
          </a:xfrm>
          <a:prstGeom prst="rect">
            <a:avLst/>
          </a:prstGeom>
        </p:spPr>
        <p:txBody>
          <a:bodyPr/>
          <a:lstStyle>
            <a:lvl1pPr eaLnBrk="1" hangingPunct="1">
              <a:defRPr b="0">
                <a:solidFill>
                  <a:prstClr val="black">
                    <a:tint val="75000"/>
                  </a:prstClr>
                </a:solidFill>
                <a:cs typeface="Arial" charset="0"/>
              </a:defRPr>
            </a:lvl1pPr>
          </a:lstStyle>
          <a:p>
            <a:r>
              <a:rPr lang="en-US" smtClean="0"/>
              <a:t>MOS Word 2016 - IIG Vietnam</a:t>
            </a:r>
            <a:endParaRPr lang="en-US"/>
          </a:p>
        </p:txBody>
      </p:sp>
      <p:sp>
        <p:nvSpPr>
          <p:cNvPr id="5" name="Slide Number Placeholder 5"/>
          <p:cNvSpPr>
            <a:spLocks noGrp="1"/>
          </p:cNvSpPr>
          <p:nvPr>
            <p:ph type="sldNum" sz="quarter" idx="16"/>
          </p:nvPr>
        </p:nvSpPr>
        <p:spPr>
          <a:xfrm>
            <a:off x="6440557" y="4743450"/>
            <a:ext cx="2133600" cy="274638"/>
          </a:xfrm>
          <a:prstGeom prst="rect">
            <a:avLst/>
          </a:prstGeom>
        </p:spPr>
        <p:txBody>
          <a:bodyPr vert="horz" wrap="square" lIns="91440" tIns="45720" rIns="91440" bIns="45720" numCol="1" anchor="t" anchorCtr="0" compatLnSpc="1">
            <a:prstTxWarp prst="textNoShape">
              <a:avLst/>
            </a:prstTxWarp>
          </a:bodyPr>
          <a:lstStyle>
            <a:lvl1pPr eaLnBrk="1" hangingPunct="1">
              <a:defRPr b="0">
                <a:solidFill>
                  <a:srgbClr val="898989"/>
                </a:solidFill>
              </a:defRPr>
            </a:lvl1pPr>
          </a:lstStyle>
          <a:p>
            <a:fld id="{E49F9262-1392-45F9-82B8-E6BAB6B74FE5}"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306086704"/>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97CFD-68A7-44BD-868F-BAE91B4CD83F}" type="datetime1">
              <a:rPr lang="en-US" smtClean="0"/>
              <a:t>5/14/2019</a:t>
            </a:fld>
            <a:endParaRPr lang="en-US"/>
          </a:p>
        </p:txBody>
      </p:sp>
      <p:sp>
        <p:nvSpPr>
          <p:cNvPr id="5" name="Footer Placeholder 4"/>
          <p:cNvSpPr>
            <a:spLocks noGrp="1"/>
          </p:cNvSpPr>
          <p:nvPr>
            <p:ph type="ftr" sz="quarter" idx="11"/>
          </p:nvPr>
        </p:nvSpPr>
        <p:spPr/>
        <p:txBody>
          <a:bodyPr/>
          <a:lstStyle/>
          <a:p>
            <a:r>
              <a:rPr lang="en-US" smtClean="0"/>
              <a:t>MOS Word 2016 - IIG Vietnam</a:t>
            </a:r>
            <a:endParaRPr lang="en-US"/>
          </a:p>
        </p:txBody>
      </p:sp>
      <p:sp>
        <p:nvSpPr>
          <p:cNvPr id="6" name="Slide Number Placeholder 5"/>
          <p:cNvSpPr>
            <a:spLocks noGrp="1"/>
          </p:cNvSpPr>
          <p:nvPr>
            <p:ph type="sldNum" sz="quarter" idx="12"/>
          </p:nvPr>
        </p:nvSpPr>
        <p:spPr/>
        <p:txBody>
          <a:bodyPr/>
          <a:lstStyle/>
          <a:p>
            <a:fld id="{E49F9262-1392-45F9-82B8-E6BAB6B74FE5}" type="slidenum">
              <a:rPr lang="en-US" smtClean="0"/>
              <a:t>‹#›</a:t>
            </a:fld>
            <a:endParaRPr lang="en-US"/>
          </a:p>
        </p:txBody>
      </p:sp>
    </p:spTree>
    <p:extLst>
      <p:ext uri="{BB962C8B-B14F-4D97-AF65-F5344CB8AC3E}">
        <p14:creationId xmlns:p14="http://schemas.microsoft.com/office/powerpoint/2010/main" val="30188274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8655" y="285750"/>
            <a:ext cx="72381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US" altLang="en-US" dirty="0" smtClean="0"/>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Rectangle 4"/>
          <p:cNvSpPr/>
          <p:nvPr/>
        </p:nvSpPr>
        <p:spPr>
          <a:xfrm>
            <a:off x="194481" y="184026"/>
            <a:ext cx="939053" cy="65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480" y="222684"/>
            <a:ext cx="1141160" cy="659532"/>
          </a:xfrm>
          <a:prstGeom prst="rect">
            <a:avLst/>
          </a:prstGeom>
        </p:spPr>
      </p:pic>
      <p:sp>
        <p:nvSpPr>
          <p:cNvPr id="7" name="Date Placeholder 3"/>
          <p:cNvSpPr>
            <a:spLocks noGrp="1"/>
          </p:cNvSpPr>
          <p:nvPr>
            <p:ph type="dt" sz="half" idx="2"/>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5/14/2019</a:t>
            </a:fld>
            <a:endParaRPr lang="en-US" dirty="0"/>
          </a:p>
        </p:txBody>
      </p:sp>
      <p:sp>
        <p:nvSpPr>
          <p:cNvPr id="8" name="Footer Placeholder 4"/>
          <p:cNvSpPr>
            <a:spLocks noGrp="1"/>
          </p:cNvSpPr>
          <p:nvPr>
            <p:ph type="ftr" sz="quarter" idx="3"/>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smtClean="0"/>
              <a:t>MOS Word 2016 - IIG Vietnam</a:t>
            </a:r>
            <a:endParaRPr lang="en-US"/>
          </a:p>
        </p:txBody>
      </p:sp>
      <p:sp>
        <p:nvSpPr>
          <p:cNvPr id="9" name="Slide Number Placeholder 5"/>
          <p:cNvSpPr>
            <a:spLocks noGrp="1"/>
          </p:cNvSpPr>
          <p:nvPr>
            <p:ph type="sldNum" sz="quarter" idx="4"/>
          </p:nvPr>
        </p:nvSpPr>
        <p:spPr>
          <a:xfrm>
            <a:off x="6390861"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470629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p:txStyles>
    <p:titleStyle>
      <a:lvl1pPr algn="l" rtl="0" eaLnBrk="1" fontAlgn="base" hangingPunct="1">
        <a:spcBef>
          <a:spcPct val="0"/>
        </a:spcBef>
        <a:spcAft>
          <a:spcPct val="0"/>
        </a:spcAft>
        <a:defRPr sz="3200" b="0"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300">
          <a:solidFill>
            <a:srgbClr val="595959"/>
          </a:solidFill>
          <a:latin typeface="Calibri" pitchFamily="34" charset="0"/>
        </a:defRPr>
      </a:lvl2pPr>
      <a:lvl3pPr algn="l" rtl="0" eaLnBrk="1" fontAlgn="base" hangingPunct="1">
        <a:spcBef>
          <a:spcPct val="0"/>
        </a:spcBef>
        <a:spcAft>
          <a:spcPct val="0"/>
        </a:spcAft>
        <a:defRPr sz="2300">
          <a:solidFill>
            <a:srgbClr val="595959"/>
          </a:solidFill>
          <a:latin typeface="Calibri" pitchFamily="34" charset="0"/>
        </a:defRPr>
      </a:lvl3pPr>
      <a:lvl4pPr algn="l" rtl="0" eaLnBrk="1" fontAlgn="base" hangingPunct="1">
        <a:spcBef>
          <a:spcPct val="0"/>
        </a:spcBef>
        <a:spcAft>
          <a:spcPct val="0"/>
        </a:spcAft>
        <a:defRPr sz="2300">
          <a:solidFill>
            <a:srgbClr val="595959"/>
          </a:solidFill>
          <a:latin typeface="Calibri" pitchFamily="34" charset="0"/>
        </a:defRPr>
      </a:lvl4pPr>
      <a:lvl5pPr algn="l" rtl="0" eaLnBrk="1" fontAlgn="base" hangingPunct="1">
        <a:spcBef>
          <a:spcPct val="0"/>
        </a:spcBef>
        <a:spcAft>
          <a:spcPct val="0"/>
        </a:spcAft>
        <a:defRPr sz="2300">
          <a:solidFill>
            <a:srgbClr val="595959"/>
          </a:solidFill>
          <a:latin typeface="Calibri" pitchFamily="34" charset="0"/>
        </a:defRPr>
      </a:lvl5pPr>
      <a:lvl6pPr marL="457189" algn="l" rtl="0" eaLnBrk="1" fontAlgn="base" hangingPunct="1">
        <a:spcBef>
          <a:spcPct val="0"/>
        </a:spcBef>
        <a:spcAft>
          <a:spcPct val="0"/>
        </a:spcAft>
        <a:defRPr sz="2300">
          <a:solidFill>
            <a:srgbClr val="595959"/>
          </a:solidFill>
          <a:latin typeface="Calibri" pitchFamily="34" charset="0"/>
        </a:defRPr>
      </a:lvl6pPr>
      <a:lvl7pPr marL="914378" algn="l" rtl="0" eaLnBrk="1" fontAlgn="base" hangingPunct="1">
        <a:spcBef>
          <a:spcPct val="0"/>
        </a:spcBef>
        <a:spcAft>
          <a:spcPct val="0"/>
        </a:spcAft>
        <a:defRPr sz="2300">
          <a:solidFill>
            <a:srgbClr val="595959"/>
          </a:solidFill>
          <a:latin typeface="Calibri" pitchFamily="34" charset="0"/>
        </a:defRPr>
      </a:lvl7pPr>
      <a:lvl8pPr marL="1371566" algn="l" rtl="0" eaLnBrk="1" fontAlgn="base" hangingPunct="1">
        <a:spcBef>
          <a:spcPct val="0"/>
        </a:spcBef>
        <a:spcAft>
          <a:spcPct val="0"/>
        </a:spcAft>
        <a:defRPr sz="2300">
          <a:solidFill>
            <a:srgbClr val="595959"/>
          </a:solidFill>
          <a:latin typeface="Calibri" pitchFamily="34" charset="0"/>
        </a:defRPr>
      </a:lvl8pPr>
      <a:lvl9pPr marL="1828754" algn="l" rtl="0" eaLnBrk="1" fontAlgn="base" hangingPunct="1">
        <a:spcBef>
          <a:spcPct val="0"/>
        </a:spcBef>
        <a:spcAft>
          <a:spcPct val="0"/>
        </a:spcAft>
        <a:defRPr sz="2300">
          <a:solidFill>
            <a:srgbClr val="595959"/>
          </a:solidFill>
          <a:latin typeface="Calibri" pitchFamily="34" charset="0"/>
        </a:defRPr>
      </a:lvl9pPr>
    </p:titleStyle>
    <p:bodyStyle>
      <a:lvl1pPr marL="225425" indent="-225425"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36538"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2pPr>
      <a:lvl3pPr marL="688975"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rtl="0" eaLnBrk="1" fontAlgn="base" hangingPunct="1">
        <a:spcBef>
          <a:spcPct val="20000"/>
        </a:spcBef>
        <a:spcAft>
          <a:spcPct val="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089025" indent="-174625" algn="l" rtl="0" eaLnBrk="1" fontAlgn="base" hangingPunct="1">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tm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r>
              <a:rPr lang="en-US" dirty="0" smtClean="0"/>
              <a:t>MOS WORD2016</a:t>
            </a:r>
            <a:br>
              <a:rPr lang="en-US" dirty="0" smtClean="0"/>
            </a:br>
            <a:r>
              <a:rPr lang="en-US" sz="3200" dirty="0" err="1" smtClean="0"/>
              <a:t>Bài</a:t>
            </a:r>
            <a:r>
              <a:rPr lang="en-US" sz="3200" dirty="0" smtClean="0"/>
              <a:t> </a:t>
            </a:r>
            <a:r>
              <a:rPr lang="en-US" sz="3200" dirty="0" smtClean="0"/>
              <a:t>1: </a:t>
            </a:r>
            <a:r>
              <a:rPr lang="en-US" sz="3200" dirty="0" err="1" smtClean="0"/>
              <a:t>Bắt</a:t>
            </a:r>
            <a:r>
              <a:rPr lang="en-US" sz="3200" dirty="0" smtClean="0"/>
              <a:t> </a:t>
            </a:r>
            <a:r>
              <a:rPr lang="en-US" sz="3200" dirty="0" err="1" smtClean="0"/>
              <a:t>đầu</a:t>
            </a:r>
            <a:r>
              <a:rPr lang="en-US" sz="3200" dirty="0" smtClean="0"/>
              <a:t> </a:t>
            </a:r>
            <a:r>
              <a:rPr lang="en-US" sz="3200" dirty="0" err="1" smtClean="0"/>
              <a:t>với</a:t>
            </a:r>
            <a:r>
              <a:rPr lang="en-US" sz="3200" dirty="0" smtClean="0"/>
              <a:t> Microsoft Word 2016</a:t>
            </a:r>
            <a:endParaRPr lang="en-US" sz="3200" dirty="0"/>
          </a:p>
        </p:txBody>
      </p:sp>
      <p:sp>
        <p:nvSpPr>
          <p:cNvPr id="3" name="Subtitle 2"/>
          <p:cNvSpPr>
            <a:spLocks noGrp="1"/>
          </p:cNvSpPr>
          <p:nvPr>
            <p:ph type="subTitle" idx="1"/>
          </p:nvPr>
        </p:nvSpPr>
        <p:spPr/>
        <p:txBody>
          <a:bodyPr anchor="b"/>
          <a:lstStyle/>
          <a:p>
            <a:pPr algn="l"/>
            <a:r>
              <a:rPr lang="en-US" dirty="0" smtClean="0"/>
              <a:t>Created by: IIG Vietnam</a:t>
            </a:r>
            <a:endParaRPr lang="en-US" dirty="0"/>
          </a:p>
        </p:txBody>
      </p:sp>
    </p:spTree>
    <p:extLst>
      <p:ext uri="{BB962C8B-B14F-4D97-AF65-F5344CB8AC3E}">
        <p14:creationId xmlns:p14="http://schemas.microsoft.com/office/powerpoint/2010/main" val="509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Word 2016</a:t>
            </a:r>
          </a:p>
        </p:txBody>
      </p:sp>
      <p:sp>
        <p:nvSpPr>
          <p:cNvPr id="3" name="Content Placeholder 2"/>
          <p:cNvSpPr>
            <a:spLocks noGrp="1"/>
          </p:cNvSpPr>
          <p:nvPr>
            <p:ph type="body" sz="quarter" idx="13"/>
          </p:nvPr>
        </p:nvSpPr>
        <p:spPr>
          <a:xfrm>
            <a:off x="355209" y="1023666"/>
            <a:ext cx="8433582" cy="3263504"/>
          </a:xfrm>
        </p:spPr>
        <p:txBody>
          <a:bodyPr>
            <a:normAutofit/>
          </a:bodyPr>
          <a:lstStyle/>
          <a:p>
            <a:r>
              <a:rPr lang="en-US" dirty="0"/>
              <a:t>Thanh </a:t>
            </a:r>
            <a:r>
              <a:rPr lang="en-US" dirty="0" err="1"/>
              <a:t>cuộn</a:t>
            </a:r>
            <a:r>
              <a:rPr lang="en-US" dirty="0"/>
              <a:t> (Scroll bar)</a:t>
            </a:r>
            <a:endParaRPr lang="en-US" dirty="0" smtClean="0"/>
          </a:p>
          <a:p>
            <a:pPr marL="512763" lvl="1" indent="-344488" algn="just"/>
            <a:r>
              <a:rPr lang="vi-VN" dirty="0" smtClean="0"/>
              <a:t>Thanh </a:t>
            </a:r>
            <a:r>
              <a:rPr lang="vi-VN" dirty="0"/>
              <a:t>cuộn dọc (Vertical Scroll bar): Cho phép chuyển màn hình:</a:t>
            </a:r>
          </a:p>
          <a:p>
            <a:pPr marL="855654" lvl="2" indent="-344488" algn="just"/>
            <a:r>
              <a:rPr lang="vi-VN" dirty="0" smtClean="0"/>
              <a:t>Lên </a:t>
            </a:r>
            <a:r>
              <a:rPr lang="vi-VN" dirty="0"/>
              <a:t>hoặc xuống một dòng trong trang tài liệu (Scroll Up/Down).</a:t>
            </a:r>
          </a:p>
          <a:p>
            <a:pPr marL="855654" lvl="2" indent="-344488" algn="just"/>
            <a:r>
              <a:rPr lang="vi-VN" dirty="0" smtClean="0"/>
              <a:t>Lên </a:t>
            </a:r>
            <a:r>
              <a:rPr lang="vi-VN" dirty="0"/>
              <a:t>đầu trang hoặc xuống cuối trang màn hình tài liệu (Top/Bottom).</a:t>
            </a:r>
          </a:p>
          <a:p>
            <a:pPr marL="855654" lvl="2" indent="-344488" algn="just"/>
            <a:r>
              <a:rPr lang="vi-VN" dirty="0" smtClean="0"/>
              <a:t>Lên </a:t>
            </a:r>
            <a:r>
              <a:rPr lang="vi-VN" dirty="0"/>
              <a:t>hoặc xuống một trang màn hình tài liệu (Page Up/Down).</a:t>
            </a:r>
          </a:p>
          <a:p>
            <a:pPr marL="855654" lvl="2" indent="-344488" algn="just"/>
            <a:r>
              <a:rPr lang="vi-VN" dirty="0" smtClean="0"/>
              <a:t>Lên </a:t>
            </a:r>
            <a:r>
              <a:rPr lang="vi-VN" dirty="0"/>
              <a:t>hoặc xuống điểm con trỏ chuột chỉ trên thanh cuộn (Scroll Here).</a:t>
            </a:r>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10</a:t>
            </a:fld>
            <a:endParaRPr lang="en-US"/>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208" y="3510331"/>
            <a:ext cx="2713583" cy="1152829"/>
          </a:xfrm>
          <a:prstGeom prst="rect">
            <a:avLst/>
          </a:prstGeom>
        </p:spPr>
      </p:pic>
    </p:spTree>
    <p:extLst>
      <p:ext uri="{BB962C8B-B14F-4D97-AF65-F5344CB8AC3E}">
        <p14:creationId xmlns:p14="http://schemas.microsoft.com/office/powerpoint/2010/main" val="10921669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a:t>Giao</a:t>
            </a:r>
            <a:r>
              <a:rPr lang="en-US" dirty="0"/>
              <a:t> </a:t>
            </a:r>
            <a:r>
              <a:rPr lang="en-US" dirty="0" err="1"/>
              <a:t>diện</a:t>
            </a:r>
            <a:r>
              <a:rPr lang="en-US" dirty="0"/>
              <a:t> Word 2016</a:t>
            </a:r>
          </a:p>
        </p:txBody>
      </p:sp>
      <p:sp>
        <p:nvSpPr>
          <p:cNvPr id="3" name="Content Placeholder 2"/>
          <p:cNvSpPr>
            <a:spLocks noGrp="1"/>
          </p:cNvSpPr>
          <p:nvPr>
            <p:ph type="body" sz="quarter" idx="13"/>
          </p:nvPr>
        </p:nvSpPr>
        <p:spPr>
          <a:xfrm>
            <a:off x="355209" y="1023666"/>
            <a:ext cx="8433582" cy="3263504"/>
          </a:xfrm>
        </p:spPr>
        <p:txBody>
          <a:bodyPr>
            <a:normAutofit/>
          </a:bodyPr>
          <a:lstStyle/>
          <a:p>
            <a:r>
              <a:rPr lang="vi-VN" dirty="0" smtClean="0"/>
              <a:t>Thước </a:t>
            </a:r>
            <a:r>
              <a:rPr lang="vi-VN" dirty="0"/>
              <a:t>kẻ (Ruler</a:t>
            </a:r>
            <a:r>
              <a:rPr lang="vi-VN" dirty="0" smtClean="0"/>
              <a:t>)</a:t>
            </a:r>
            <a:endParaRPr lang="en-US" dirty="0" smtClean="0"/>
          </a:p>
          <a:p>
            <a:pPr marL="512763" lvl="1" indent="-342900">
              <a:lnSpc>
                <a:spcPct val="150000"/>
              </a:lnSpc>
            </a:pPr>
            <a:r>
              <a:rPr lang="vi-VN" dirty="0"/>
              <a:t>Nằm dưới Ribbon và biên trái màn hình. </a:t>
            </a:r>
            <a:endParaRPr lang="en-US" dirty="0" smtClean="0"/>
          </a:p>
          <a:p>
            <a:pPr marL="512763" lvl="1" indent="-342900">
              <a:lnSpc>
                <a:spcPct val="150000"/>
              </a:lnSpc>
            </a:pPr>
            <a:r>
              <a:rPr lang="en-US" dirty="0" smtClean="0"/>
              <a:t>Đ</a:t>
            </a:r>
            <a:r>
              <a:rPr lang="vi-VN" dirty="0" smtClean="0"/>
              <a:t>ược </a:t>
            </a:r>
            <a:r>
              <a:rPr lang="vi-VN" dirty="0"/>
              <a:t>sử dụng để tạo các Tab dừng hoặc định vị các đối tượng (Hình ảnh, Biểu đồ,…) trong tài liệu. </a:t>
            </a:r>
            <a:endParaRPr lang="en-US" dirty="0" smtClean="0"/>
          </a:p>
          <a:p>
            <a:pPr marL="512763" lvl="1" indent="-342900">
              <a:lnSpc>
                <a:spcPct val="150000"/>
              </a:lnSpc>
            </a:pPr>
            <a:r>
              <a:rPr lang="vi-VN" dirty="0" smtClean="0"/>
              <a:t>Tùy </a:t>
            </a:r>
            <a:r>
              <a:rPr lang="vi-VN" dirty="0"/>
              <a:t>theo nhu cầu, thước kẻ có thể được cho ẩn hoặc hiện trên giao diện văn  </a:t>
            </a:r>
            <a:r>
              <a:rPr lang="vi-VN" dirty="0" smtClean="0"/>
              <a:t>bản</a:t>
            </a:r>
            <a:r>
              <a:rPr lang="en-US" dirty="0" smtClean="0"/>
              <a:t>.</a:t>
            </a:r>
            <a:endParaRPr lang="vi-VN"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11</a:t>
            </a:fld>
            <a:endParaRPr lang="en-US"/>
          </a:p>
        </p:txBody>
      </p:sp>
    </p:spTree>
    <p:extLst>
      <p:ext uri="{BB962C8B-B14F-4D97-AF65-F5344CB8AC3E}">
        <p14:creationId xmlns:p14="http://schemas.microsoft.com/office/powerpoint/2010/main" val="4278007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Word 2016</a:t>
            </a:r>
          </a:p>
        </p:txBody>
      </p:sp>
      <p:sp>
        <p:nvSpPr>
          <p:cNvPr id="3" name="Content Placeholder 2"/>
          <p:cNvSpPr>
            <a:spLocks noGrp="1"/>
          </p:cNvSpPr>
          <p:nvPr>
            <p:ph type="body" sz="quarter" idx="13"/>
          </p:nvPr>
        </p:nvSpPr>
        <p:spPr>
          <a:xfrm>
            <a:off x="355209" y="985879"/>
            <a:ext cx="8433582" cy="3263504"/>
          </a:xfrm>
        </p:spPr>
        <p:txBody>
          <a:bodyPr>
            <a:normAutofit/>
          </a:bodyPr>
          <a:lstStyle/>
          <a:p>
            <a:r>
              <a:rPr lang="en-US" dirty="0" err="1"/>
              <a:t>Các</a:t>
            </a:r>
            <a:r>
              <a:rPr lang="en-US" dirty="0"/>
              <a:t> </a:t>
            </a:r>
            <a:r>
              <a:rPr lang="en-US" b="1" dirty="0"/>
              <a:t>Tab</a:t>
            </a:r>
            <a:r>
              <a:rPr lang="en-US" dirty="0"/>
              <a:t> </a:t>
            </a:r>
            <a:r>
              <a:rPr lang="en-US" dirty="0" err="1" smtClean="0"/>
              <a:t>dừng</a:t>
            </a:r>
            <a:endParaRPr lang="en-US" dirty="0" smtClean="0"/>
          </a:p>
          <a:p>
            <a:pPr marL="176213" lvl="1" indent="0" algn="just">
              <a:lnSpc>
                <a:spcPct val="150000"/>
              </a:lnSpc>
              <a:buNone/>
            </a:pPr>
            <a:r>
              <a:rPr lang="vi-VN" dirty="0"/>
              <a:t>Các biểu tượng Tab dừng được đặt phía bên trái thước ngang và trên đầu thước dọc. Các Tab thông dụng bao gồm: Tab trái (Left </a:t>
            </a:r>
            <a:r>
              <a:rPr lang="vi-VN" dirty="0" smtClean="0"/>
              <a:t>tab)</a:t>
            </a:r>
            <a:r>
              <a:rPr lang="en-US" dirty="0" smtClean="0"/>
              <a:t> </a:t>
            </a:r>
            <a:r>
              <a:rPr lang="vi-VN" dirty="0" smtClean="0"/>
              <a:t>  </a:t>
            </a:r>
            <a:r>
              <a:rPr lang="vi-VN" dirty="0"/>
              <a:t>, Tab giữa (Center Tab</a:t>
            </a:r>
            <a:r>
              <a:rPr lang="vi-VN" dirty="0" smtClean="0"/>
              <a:t>)</a:t>
            </a:r>
            <a:r>
              <a:rPr lang="en-US" dirty="0" smtClean="0"/>
              <a:t>  </a:t>
            </a:r>
            <a:r>
              <a:rPr lang="vi-VN" dirty="0" smtClean="0"/>
              <a:t>  </a:t>
            </a:r>
            <a:r>
              <a:rPr lang="vi-VN" dirty="0"/>
              <a:t>, Tab phải (Right Tab</a:t>
            </a:r>
            <a:r>
              <a:rPr lang="vi-VN" dirty="0" smtClean="0"/>
              <a:t>)</a:t>
            </a:r>
            <a:r>
              <a:rPr lang="en-US" dirty="0" smtClean="0"/>
              <a:t> </a:t>
            </a:r>
            <a:r>
              <a:rPr lang="vi-VN" dirty="0" smtClean="0"/>
              <a:t>  </a:t>
            </a:r>
            <a:r>
              <a:rPr lang="en-US" dirty="0" smtClean="0"/>
              <a:t> </a:t>
            </a:r>
            <a:r>
              <a:rPr lang="vi-VN" dirty="0" smtClean="0"/>
              <a:t>và </a:t>
            </a:r>
            <a:r>
              <a:rPr lang="vi-VN" dirty="0"/>
              <a:t>Tab thập phân (Decimal Tab</a:t>
            </a:r>
            <a:r>
              <a:rPr lang="vi-VN" dirty="0" smtClean="0"/>
              <a:t>)</a:t>
            </a:r>
            <a:r>
              <a:rPr lang="en-US" dirty="0" smtClean="0"/>
              <a:t>   </a:t>
            </a:r>
            <a:r>
              <a:rPr lang="en-US" dirty="0"/>
              <a:t>.</a:t>
            </a:r>
            <a:r>
              <a:rPr lang="vi-VN" dirty="0" smtClean="0"/>
              <a:t> </a:t>
            </a:r>
            <a:r>
              <a:rPr lang="vi-VN" dirty="0"/>
              <a:t>Các Tab được sử dụng để tạo các kiểu căn lề cho các đoạn văn bản.</a:t>
            </a:r>
            <a:endParaRPr lang="en-US" dirty="0" smtClean="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12</a:t>
            </a:fld>
            <a:endParaRPr lang="en-US"/>
          </a:p>
        </p:txBody>
      </p:sp>
      <p:pic>
        <p:nvPicPr>
          <p:cNvPr id="12" name="Picture 11"/>
          <p:cNvPicPr>
            <a:picLocks noChangeAspect="1"/>
          </p:cNvPicPr>
          <p:nvPr/>
        </p:nvPicPr>
        <p:blipFill>
          <a:blip r:embed="rId3"/>
          <a:stretch>
            <a:fillRect/>
          </a:stretch>
        </p:blipFill>
        <p:spPr>
          <a:xfrm>
            <a:off x="7943217" y="2135600"/>
            <a:ext cx="219475" cy="207282"/>
          </a:xfrm>
          <a:prstGeom prst="rect">
            <a:avLst/>
          </a:prstGeom>
        </p:spPr>
      </p:pic>
      <p:pic>
        <p:nvPicPr>
          <p:cNvPr id="13" name="Picture 12"/>
          <p:cNvPicPr>
            <a:picLocks noChangeAspect="1"/>
          </p:cNvPicPr>
          <p:nvPr/>
        </p:nvPicPr>
        <p:blipFill>
          <a:blip r:embed="rId4"/>
          <a:stretch>
            <a:fillRect/>
          </a:stretch>
        </p:blipFill>
        <p:spPr>
          <a:xfrm>
            <a:off x="2638658" y="2634636"/>
            <a:ext cx="219475" cy="231668"/>
          </a:xfrm>
          <a:prstGeom prst="rect">
            <a:avLst/>
          </a:prstGeom>
        </p:spPr>
      </p:pic>
      <p:pic>
        <p:nvPicPr>
          <p:cNvPr id="18" name="Picture 17"/>
          <p:cNvPicPr/>
          <p:nvPr/>
        </p:nvPicPr>
        <p:blipFill>
          <a:blip r:embed="rId5">
            <a:extLst>
              <a:ext uri="{28A0092B-C50C-407E-A947-70E740481C1C}">
                <a14:useLocalDpi xmlns:a14="http://schemas.microsoft.com/office/drawing/2010/main" val="0"/>
              </a:ext>
            </a:extLst>
          </a:blip>
          <a:stretch>
            <a:fillRect/>
          </a:stretch>
        </p:blipFill>
        <p:spPr>
          <a:xfrm>
            <a:off x="5392883" y="2634636"/>
            <a:ext cx="228600" cy="228600"/>
          </a:xfrm>
          <a:prstGeom prst="rect">
            <a:avLst/>
          </a:prstGeom>
        </p:spPr>
      </p:pic>
      <p:pic>
        <p:nvPicPr>
          <p:cNvPr id="14" name="Picture 13"/>
          <p:cNvPicPr>
            <a:picLocks noChangeAspect="1"/>
          </p:cNvPicPr>
          <p:nvPr/>
        </p:nvPicPr>
        <p:blipFill>
          <a:blip r:embed="rId6"/>
          <a:stretch>
            <a:fillRect/>
          </a:stretch>
        </p:blipFill>
        <p:spPr>
          <a:xfrm>
            <a:off x="1168344" y="3137421"/>
            <a:ext cx="219475" cy="219475"/>
          </a:xfrm>
          <a:prstGeom prst="rect">
            <a:avLst/>
          </a:prstGeom>
        </p:spPr>
      </p:pic>
      <p:pic>
        <p:nvPicPr>
          <p:cNvPr id="15" name="Picture 14"/>
          <p:cNvPicPr>
            <a:picLocks noChangeAspect="1"/>
          </p:cNvPicPr>
          <p:nvPr/>
        </p:nvPicPr>
        <p:blipFill>
          <a:blip r:embed="rId7"/>
          <a:stretch>
            <a:fillRect/>
          </a:stretch>
        </p:blipFill>
        <p:spPr>
          <a:xfrm>
            <a:off x="3151938" y="3417649"/>
            <a:ext cx="2840124" cy="1349615"/>
          </a:xfrm>
          <a:prstGeom prst="rect">
            <a:avLst/>
          </a:prstGeom>
        </p:spPr>
      </p:pic>
    </p:spTree>
    <p:extLst>
      <p:ext uri="{BB962C8B-B14F-4D97-AF65-F5344CB8AC3E}">
        <p14:creationId xmlns:p14="http://schemas.microsoft.com/office/powerpoint/2010/main" val="2017385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Word 2016</a:t>
            </a:r>
          </a:p>
        </p:txBody>
      </p:sp>
      <p:sp>
        <p:nvSpPr>
          <p:cNvPr id="3" name="Content Placeholder 2"/>
          <p:cNvSpPr>
            <a:spLocks noGrp="1"/>
          </p:cNvSpPr>
          <p:nvPr>
            <p:ph type="body" sz="quarter" idx="13"/>
          </p:nvPr>
        </p:nvSpPr>
        <p:spPr>
          <a:xfrm>
            <a:off x="355209" y="985879"/>
            <a:ext cx="3896751" cy="3263504"/>
          </a:xfrm>
        </p:spPr>
        <p:txBody>
          <a:bodyPr>
            <a:normAutofit/>
          </a:bodyPr>
          <a:lstStyle/>
          <a:p>
            <a:r>
              <a:rPr lang="en-US" dirty="0" err="1"/>
              <a:t>Vùng</a:t>
            </a:r>
            <a:r>
              <a:rPr lang="en-US" dirty="0"/>
              <a:t> </a:t>
            </a:r>
            <a:r>
              <a:rPr lang="en-US" dirty="0" err="1"/>
              <a:t>lựa</a:t>
            </a:r>
            <a:r>
              <a:rPr lang="en-US" dirty="0"/>
              <a:t> </a:t>
            </a:r>
            <a:r>
              <a:rPr lang="en-US" dirty="0" err="1"/>
              <a:t>chọn</a:t>
            </a:r>
            <a:r>
              <a:rPr lang="en-US" dirty="0"/>
              <a:t> </a:t>
            </a:r>
            <a:r>
              <a:rPr lang="en-US" dirty="0" err="1"/>
              <a:t>văn</a:t>
            </a:r>
            <a:r>
              <a:rPr lang="en-US" dirty="0"/>
              <a:t> bản </a:t>
            </a:r>
            <a:r>
              <a:rPr lang="en-US" b="1" dirty="0"/>
              <a:t>(Selection Area</a:t>
            </a:r>
            <a:r>
              <a:rPr lang="en-US" dirty="0" smtClean="0"/>
              <a:t>)</a:t>
            </a:r>
          </a:p>
          <a:p>
            <a:pPr marL="171450" lvl="1" indent="0" algn="just">
              <a:lnSpc>
                <a:spcPct val="150000"/>
              </a:lnSpc>
              <a:buNone/>
            </a:pPr>
            <a:r>
              <a:rPr lang="en-US" dirty="0" err="1"/>
              <a:t>Là</a:t>
            </a:r>
            <a:r>
              <a:rPr lang="en-US" dirty="0"/>
              <a:t> </a:t>
            </a:r>
            <a:r>
              <a:rPr lang="en-US" dirty="0" err="1"/>
              <a:t>vùng</a:t>
            </a:r>
            <a:r>
              <a:rPr lang="en-US" dirty="0"/>
              <a:t> </a:t>
            </a:r>
            <a:r>
              <a:rPr lang="en-US" dirty="0" err="1"/>
              <a:t>nằm</a:t>
            </a:r>
            <a:r>
              <a:rPr lang="en-US" dirty="0"/>
              <a:t> ở </a:t>
            </a:r>
            <a:r>
              <a:rPr lang="en-US" dirty="0" err="1"/>
              <a:t>biên</a:t>
            </a:r>
            <a:r>
              <a:rPr lang="en-US" dirty="0"/>
              <a:t> </a:t>
            </a:r>
            <a:r>
              <a:rPr lang="en-US" dirty="0" err="1"/>
              <a:t>trái</a:t>
            </a:r>
            <a:r>
              <a:rPr lang="en-US" dirty="0"/>
              <a:t> </a:t>
            </a:r>
            <a:r>
              <a:rPr lang="en-US" dirty="0" err="1"/>
              <a:t>của</a:t>
            </a:r>
            <a:r>
              <a:rPr lang="en-US" dirty="0"/>
              <a:t> </a:t>
            </a:r>
            <a:r>
              <a:rPr lang="en-US" dirty="0" err="1"/>
              <a:t>vùng</a:t>
            </a:r>
            <a:r>
              <a:rPr lang="en-US" dirty="0"/>
              <a:t> </a:t>
            </a:r>
            <a:r>
              <a:rPr lang="en-US" dirty="0" err="1"/>
              <a:t>soạn</a:t>
            </a:r>
            <a:r>
              <a:rPr lang="en-US" dirty="0"/>
              <a:t> </a:t>
            </a:r>
            <a:r>
              <a:rPr lang="en-US" dirty="0" err="1"/>
              <a:t>thảo</a:t>
            </a:r>
            <a:r>
              <a:rPr lang="en-US" dirty="0"/>
              <a:t> </a:t>
            </a:r>
            <a:r>
              <a:rPr lang="en-US" dirty="0" err="1"/>
              <a:t>văn</a:t>
            </a:r>
            <a:r>
              <a:rPr lang="en-US" dirty="0"/>
              <a:t> bản. </a:t>
            </a:r>
            <a:r>
              <a:rPr lang="en-US" dirty="0" err="1"/>
              <a:t>Vùng</a:t>
            </a:r>
            <a:r>
              <a:rPr lang="en-US" dirty="0"/>
              <a:t> </a:t>
            </a:r>
            <a:r>
              <a:rPr lang="en-US" dirty="0" err="1"/>
              <a:t>này</a:t>
            </a:r>
            <a:r>
              <a:rPr lang="en-US" dirty="0"/>
              <a:t> </a:t>
            </a:r>
            <a:r>
              <a:rPr lang="en-US" dirty="0" err="1"/>
              <a:t>cho</a:t>
            </a:r>
            <a:r>
              <a:rPr lang="en-US" dirty="0"/>
              <a:t> </a:t>
            </a:r>
            <a:r>
              <a:rPr lang="en-US" dirty="0" err="1"/>
              <a:t>phép</a:t>
            </a:r>
            <a:r>
              <a:rPr lang="en-US" dirty="0"/>
              <a:t> </a:t>
            </a:r>
            <a:r>
              <a:rPr lang="en-US" dirty="0" err="1"/>
              <a:t>bạn</a:t>
            </a:r>
            <a:r>
              <a:rPr lang="en-US" dirty="0"/>
              <a:t> </a:t>
            </a:r>
            <a:r>
              <a:rPr lang="en-US" dirty="0" err="1"/>
              <a:t>chọn</a:t>
            </a:r>
            <a:r>
              <a:rPr lang="en-US" dirty="0"/>
              <a:t> </a:t>
            </a:r>
            <a:r>
              <a:rPr lang="en-US" dirty="0" err="1"/>
              <a:t>dòng</a:t>
            </a:r>
            <a:r>
              <a:rPr lang="en-US" dirty="0"/>
              <a:t>, </a:t>
            </a:r>
            <a:r>
              <a:rPr lang="en-US" dirty="0" err="1"/>
              <a:t>đoạn</a:t>
            </a:r>
            <a:r>
              <a:rPr lang="en-US" dirty="0"/>
              <a:t>, </a:t>
            </a:r>
            <a:r>
              <a:rPr lang="en-US" dirty="0" err="1"/>
              <a:t>hoặc</a:t>
            </a:r>
            <a:r>
              <a:rPr lang="en-US" dirty="0"/>
              <a:t> </a:t>
            </a:r>
            <a:r>
              <a:rPr lang="en-US" dirty="0" err="1"/>
              <a:t>toàn</a:t>
            </a:r>
            <a:r>
              <a:rPr lang="en-US" dirty="0"/>
              <a:t> </a:t>
            </a:r>
            <a:r>
              <a:rPr lang="en-US" dirty="0" err="1"/>
              <a:t>bộ</a:t>
            </a:r>
            <a:r>
              <a:rPr lang="en-US" dirty="0"/>
              <a:t> </a:t>
            </a:r>
            <a:r>
              <a:rPr lang="en-US" dirty="0" err="1"/>
              <a:t>văn</a:t>
            </a:r>
            <a:r>
              <a:rPr lang="en-US" dirty="0"/>
              <a:t> bản.</a:t>
            </a:r>
            <a:endParaRPr lang="en-US" dirty="0" smtClean="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13</a:t>
            </a:fld>
            <a:endParaRPr lang="en-US"/>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251960" y="1125499"/>
            <a:ext cx="4531995" cy="3641765"/>
          </a:xfrm>
          <a:prstGeom prst="rect">
            <a:avLst/>
          </a:prstGeom>
          <a:noFill/>
        </p:spPr>
      </p:pic>
    </p:spTree>
    <p:extLst>
      <p:ext uri="{BB962C8B-B14F-4D97-AF65-F5344CB8AC3E}">
        <p14:creationId xmlns:p14="http://schemas.microsoft.com/office/powerpoint/2010/main" val="2527037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Sử</a:t>
            </a:r>
            <a:r>
              <a:rPr lang="en-US" dirty="0" smtClean="0"/>
              <a:t> </a:t>
            </a:r>
            <a:r>
              <a:rPr lang="en-US" dirty="0" err="1"/>
              <a:t>dụng</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truy</a:t>
            </a:r>
            <a:r>
              <a:rPr lang="en-US" dirty="0"/>
              <a:t> </a:t>
            </a:r>
            <a:r>
              <a:rPr lang="en-US" dirty="0" err="1"/>
              <a:t>cập</a:t>
            </a:r>
            <a:r>
              <a:rPr lang="en-US" dirty="0"/>
              <a:t> </a:t>
            </a:r>
            <a:r>
              <a:rPr lang="en-US" dirty="0" err="1"/>
              <a:t>nhanh</a:t>
            </a:r>
            <a:endParaRPr lang="en-US" dirty="0"/>
          </a:p>
        </p:txBody>
      </p:sp>
      <p:sp>
        <p:nvSpPr>
          <p:cNvPr id="3" name="Content Placeholder 2"/>
          <p:cNvSpPr>
            <a:spLocks noGrp="1"/>
          </p:cNvSpPr>
          <p:nvPr>
            <p:ph type="body" sz="quarter" idx="13"/>
          </p:nvPr>
        </p:nvSpPr>
        <p:spPr>
          <a:xfrm>
            <a:off x="355209" y="1268016"/>
            <a:ext cx="8160141" cy="3263504"/>
          </a:xfrm>
        </p:spPr>
        <p:txBody>
          <a:bodyPr>
            <a:normAutofit/>
          </a:bodyPr>
          <a:lstStyle/>
          <a:p>
            <a:r>
              <a:rPr lang="en-US" dirty="0"/>
              <a:t>Thanh </a:t>
            </a:r>
            <a:r>
              <a:rPr lang="en-US" dirty="0" err="1"/>
              <a:t>công</a:t>
            </a:r>
            <a:r>
              <a:rPr lang="en-US" dirty="0"/>
              <a:t> </a:t>
            </a:r>
            <a:r>
              <a:rPr lang="en-US" dirty="0" err="1"/>
              <a:t>cụ</a:t>
            </a:r>
            <a:r>
              <a:rPr lang="en-US" dirty="0"/>
              <a:t> </a:t>
            </a:r>
            <a:r>
              <a:rPr lang="en-US" dirty="0" err="1"/>
              <a:t>truy</a:t>
            </a:r>
            <a:r>
              <a:rPr lang="en-US" dirty="0"/>
              <a:t> </a:t>
            </a:r>
            <a:r>
              <a:rPr lang="en-US" dirty="0" err="1"/>
              <a:t>cập</a:t>
            </a:r>
            <a:r>
              <a:rPr lang="en-US" dirty="0"/>
              <a:t> </a:t>
            </a:r>
            <a:r>
              <a:rPr lang="en-US" dirty="0" err="1"/>
              <a:t>nhanh</a:t>
            </a:r>
            <a:r>
              <a:rPr lang="en-US" dirty="0"/>
              <a:t> (</a:t>
            </a:r>
            <a:r>
              <a:rPr lang="en-US" b="1" dirty="0"/>
              <a:t>Quick Access Toolbar – QAT</a:t>
            </a:r>
            <a:r>
              <a:rPr lang="en-US" dirty="0"/>
              <a:t>) </a:t>
            </a:r>
            <a:r>
              <a:rPr lang="en-US" dirty="0" err="1"/>
              <a:t>chứa</a:t>
            </a:r>
            <a:r>
              <a:rPr lang="en-US" dirty="0"/>
              <a:t> </a:t>
            </a:r>
            <a:r>
              <a:rPr lang="en-US" dirty="0" err="1"/>
              <a:t>một</a:t>
            </a:r>
            <a:r>
              <a:rPr lang="en-US" dirty="0"/>
              <a:t> </a:t>
            </a:r>
            <a:r>
              <a:rPr lang="en-US" dirty="0" err="1"/>
              <a:t>số</a:t>
            </a:r>
            <a:r>
              <a:rPr lang="en-US" dirty="0"/>
              <a:t> </a:t>
            </a:r>
            <a:r>
              <a:rPr lang="en-US" dirty="0" err="1"/>
              <a:t>lệnh</a:t>
            </a:r>
            <a:r>
              <a:rPr lang="en-US" dirty="0"/>
              <a:t> </a:t>
            </a:r>
            <a:r>
              <a:rPr lang="en-US" dirty="0" err="1" smtClean="0"/>
              <a:t>giúp</a:t>
            </a:r>
            <a:r>
              <a:rPr lang="en-US" dirty="0" smtClean="0"/>
              <a:t> </a:t>
            </a:r>
            <a:r>
              <a:rPr lang="en-US" dirty="0" err="1"/>
              <a:t>thực</a:t>
            </a:r>
            <a:r>
              <a:rPr lang="en-US" dirty="0"/>
              <a:t> </a:t>
            </a:r>
            <a:r>
              <a:rPr lang="en-US" dirty="0" err="1"/>
              <a:t>hiện</a:t>
            </a:r>
            <a:r>
              <a:rPr lang="en-US" dirty="0"/>
              <a:t> </a:t>
            </a:r>
            <a:r>
              <a:rPr lang="en-US" dirty="0" err="1"/>
              <a:t>nhanh</a:t>
            </a:r>
            <a:r>
              <a:rPr lang="en-US" dirty="0"/>
              <a:t> </a:t>
            </a:r>
            <a:r>
              <a:rPr lang="en-US" dirty="0" err="1" smtClean="0"/>
              <a:t>chóng</a:t>
            </a:r>
            <a:r>
              <a:rPr lang="en-US" dirty="0" smtClean="0"/>
              <a:t> </a:t>
            </a:r>
            <a:r>
              <a:rPr lang="en-US" dirty="0" err="1" smtClean="0"/>
              <a:t>các</a:t>
            </a:r>
            <a:r>
              <a:rPr lang="en-US" dirty="0" smtClean="0"/>
              <a:t> </a:t>
            </a:r>
            <a:r>
              <a:rPr lang="en-US" dirty="0" err="1" smtClean="0"/>
              <a:t>tác</a:t>
            </a:r>
            <a:r>
              <a:rPr lang="en-US" dirty="0" smtClean="0"/>
              <a:t> </a:t>
            </a:r>
            <a:r>
              <a:rPr lang="en-US" dirty="0" err="1" smtClean="0"/>
              <a:t>vụ</a:t>
            </a:r>
            <a:r>
              <a:rPr lang="en-US" dirty="0" smtClean="0"/>
              <a:t>.</a:t>
            </a:r>
          </a:p>
          <a:p>
            <a:r>
              <a:rPr lang="en-US" dirty="0"/>
              <a:t>Theo </a:t>
            </a:r>
            <a:r>
              <a:rPr lang="en-US" dirty="0" err="1"/>
              <a:t>mặc</a:t>
            </a:r>
            <a:r>
              <a:rPr lang="en-US" dirty="0"/>
              <a:t> </a:t>
            </a:r>
            <a:r>
              <a:rPr lang="en-US" dirty="0" err="1"/>
              <a:t>định</a:t>
            </a:r>
            <a:r>
              <a:rPr lang="en-US" dirty="0"/>
              <a:t>, </a:t>
            </a:r>
            <a:r>
              <a:rPr lang="en-US" dirty="0" err="1"/>
              <a:t>trên</a:t>
            </a:r>
            <a:r>
              <a:rPr lang="en-US" dirty="0"/>
              <a:t> </a:t>
            </a:r>
            <a:r>
              <a:rPr lang="en-US" b="1" dirty="0"/>
              <a:t>QAT</a:t>
            </a:r>
            <a:r>
              <a:rPr lang="en-US" dirty="0"/>
              <a:t> </a:t>
            </a:r>
            <a:r>
              <a:rPr lang="en-US" dirty="0" err="1"/>
              <a:t>có</a:t>
            </a:r>
            <a:r>
              <a:rPr lang="en-US" dirty="0"/>
              <a:t> </a:t>
            </a:r>
            <a:r>
              <a:rPr lang="en-US" dirty="0" err="1"/>
              <a:t>các</a:t>
            </a:r>
            <a:r>
              <a:rPr lang="en-US" dirty="0"/>
              <a:t> </a:t>
            </a:r>
            <a:r>
              <a:rPr lang="en-US" dirty="0" err="1"/>
              <a:t>lệnh</a:t>
            </a:r>
            <a:r>
              <a:rPr lang="en-US" dirty="0"/>
              <a:t> </a:t>
            </a:r>
            <a:r>
              <a:rPr lang="en-US" dirty="0" err="1"/>
              <a:t>lưu</a:t>
            </a:r>
            <a:r>
              <a:rPr lang="en-US" dirty="0"/>
              <a:t> </a:t>
            </a:r>
            <a:r>
              <a:rPr lang="en-US" dirty="0" err="1"/>
              <a:t>tài</a:t>
            </a:r>
            <a:r>
              <a:rPr lang="en-US" dirty="0"/>
              <a:t> </a:t>
            </a:r>
            <a:r>
              <a:rPr lang="en-US" dirty="0" err="1"/>
              <a:t>liệu</a:t>
            </a:r>
            <a:r>
              <a:rPr lang="en-US" dirty="0"/>
              <a:t> (</a:t>
            </a:r>
            <a:r>
              <a:rPr lang="en-US" b="1" dirty="0"/>
              <a:t>Save</a:t>
            </a:r>
            <a:r>
              <a:rPr lang="en-US" dirty="0"/>
              <a:t>), </a:t>
            </a:r>
            <a:r>
              <a:rPr lang="en-US" dirty="0" err="1"/>
              <a:t>phục</a:t>
            </a:r>
            <a:r>
              <a:rPr lang="en-US" dirty="0"/>
              <a:t> </a:t>
            </a:r>
            <a:r>
              <a:rPr lang="en-US" dirty="0" err="1"/>
              <a:t>hồi</a:t>
            </a:r>
            <a:r>
              <a:rPr lang="en-US" dirty="0"/>
              <a:t> </a:t>
            </a:r>
            <a:r>
              <a:rPr lang="en-US" dirty="0" err="1"/>
              <a:t>thao</a:t>
            </a:r>
            <a:r>
              <a:rPr lang="en-US" dirty="0"/>
              <a:t> </a:t>
            </a:r>
            <a:r>
              <a:rPr lang="en-US" dirty="0" err="1"/>
              <a:t>tác</a:t>
            </a:r>
            <a:r>
              <a:rPr lang="en-US" dirty="0"/>
              <a:t> (</a:t>
            </a:r>
            <a:r>
              <a:rPr lang="en-US" b="1" dirty="0"/>
              <a:t>Undo</a:t>
            </a:r>
            <a:r>
              <a:rPr lang="en-US" dirty="0"/>
              <a:t>) </a:t>
            </a:r>
            <a:r>
              <a:rPr lang="en-US" dirty="0" err="1"/>
              <a:t>và</a:t>
            </a:r>
            <a:r>
              <a:rPr lang="en-US" dirty="0"/>
              <a:t> </a:t>
            </a:r>
            <a:r>
              <a:rPr lang="en-US" dirty="0" err="1"/>
              <a:t>lặp</a:t>
            </a:r>
            <a:r>
              <a:rPr lang="en-US" dirty="0"/>
              <a:t> </a:t>
            </a:r>
            <a:r>
              <a:rPr lang="en-US" dirty="0" err="1"/>
              <a:t>lại</a:t>
            </a:r>
            <a:r>
              <a:rPr lang="en-US" dirty="0"/>
              <a:t> </a:t>
            </a:r>
            <a:r>
              <a:rPr lang="en-US" dirty="0" err="1"/>
              <a:t>thao</a:t>
            </a:r>
            <a:r>
              <a:rPr lang="en-US" dirty="0"/>
              <a:t> </a:t>
            </a:r>
            <a:r>
              <a:rPr lang="en-US" dirty="0" err="1"/>
              <a:t>tác</a:t>
            </a:r>
            <a:r>
              <a:rPr lang="en-US" dirty="0"/>
              <a:t> (</a:t>
            </a:r>
            <a:r>
              <a:rPr lang="en-US" b="1" dirty="0"/>
              <a:t>Redo</a:t>
            </a:r>
            <a:r>
              <a:rPr lang="en-US" dirty="0"/>
              <a:t>)</a:t>
            </a:r>
            <a:endParaRPr lang="en-US" dirty="0" smtClean="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14</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487124" y="3144231"/>
            <a:ext cx="4169751" cy="1136823"/>
          </a:xfrm>
          <a:prstGeom prst="rect">
            <a:avLst/>
          </a:prstGeom>
          <a:noFill/>
        </p:spPr>
      </p:pic>
    </p:spTree>
    <p:extLst>
      <p:ext uri="{BB962C8B-B14F-4D97-AF65-F5344CB8AC3E}">
        <p14:creationId xmlns:p14="http://schemas.microsoft.com/office/powerpoint/2010/main" val="1047306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Ribbon</a:t>
            </a:r>
            <a:endParaRPr lang="en-US" dirty="0"/>
          </a:p>
        </p:txBody>
      </p:sp>
      <p:sp>
        <p:nvSpPr>
          <p:cNvPr id="3" name="Content Placeholder 2"/>
          <p:cNvSpPr>
            <a:spLocks noGrp="1"/>
          </p:cNvSpPr>
          <p:nvPr>
            <p:ph type="body" sz="quarter" idx="13"/>
          </p:nvPr>
        </p:nvSpPr>
        <p:spPr>
          <a:xfrm>
            <a:off x="355209" y="1053296"/>
            <a:ext cx="8160141" cy="3478224"/>
          </a:xfrm>
        </p:spPr>
        <p:txBody>
          <a:bodyPr>
            <a:normAutofit/>
          </a:bodyPr>
          <a:lstStyle/>
          <a:p>
            <a:pPr algn="just"/>
            <a:r>
              <a:rPr lang="en-US" dirty="0" err="1"/>
              <a:t>Hệ</a:t>
            </a:r>
            <a:r>
              <a:rPr lang="en-US" dirty="0"/>
              <a:t> </a:t>
            </a:r>
            <a:r>
              <a:rPr lang="en-US" dirty="0" err="1"/>
              <a:t>thống</a:t>
            </a:r>
            <a:r>
              <a:rPr lang="en-US" dirty="0"/>
              <a:t> </a:t>
            </a:r>
            <a:r>
              <a:rPr lang="en-US" dirty="0" err="1"/>
              <a:t>lệnh</a:t>
            </a:r>
            <a:r>
              <a:rPr lang="en-US" dirty="0"/>
              <a:t> </a:t>
            </a:r>
            <a:r>
              <a:rPr lang="en-US" b="1" dirty="0" smtClean="0"/>
              <a:t>Ribbon:</a:t>
            </a:r>
          </a:p>
          <a:p>
            <a:pPr lvl="1" algn="just"/>
            <a:r>
              <a:rPr lang="en-US" dirty="0" err="1"/>
              <a:t>Đ</a:t>
            </a:r>
            <a:r>
              <a:rPr lang="en-US" dirty="0" err="1" smtClean="0"/>
              <a:t>ược</a:t>
            </a:r>
            <a:r>
              <a:rPr lang="en-US" dirty="0" smtClean="0"/>
              <a:t> </a:t>
            </a:r>
            <a:r>
              <a:rPr lang="en-US" dirty="0" err="1"/>
              <a:t>tổ</a:t>
            </a:r>
            <a:r>
              <a:rPr lang="en-US" dirty="0"/>
              <a:t> </a:t>
            </a:r>
            <a:r>
              <a:rPr lang="en-US" dirty="0" err="1"/>
              <a:t>chức</a:t>
            </a:r>
            <a:r>
              <a:rPr lang="en-US" dirty="0"/>
              <a:t> </a:t>
            </a:r>
            <a:r>
              <a:rPr lang="en-US" dirty="0" err="1"/>
              <a:t>thành</a:t>
            </a:r>
            <a:r>
              <a:rPr lang="en-US" dirty="0"/>
              <a:t> </a:t>
            </a:r>
            <a:r>
              <a:rPr lang="en-US" dirty="0" err="1"/>
              <a:t>các</a:t>
            </a:r>
            <a:r>
              <a:rPr lang="en-US" dirty="0"/>
              <a:t> </a:t>
            </a:r>
            <a:r>
              <a:rPr lang="en-US" dirty="0" err="1"/>
              <a:t>thẻ</a:t>
            </a:r>
            <a:r>
              <a:rPr lang="en-US" dirty="0"/>
              <a:t> (</a:t>
            </a:r>
            <a:r>
              <a:rPr lang="en-US" b="1" dirty="0"/>
              <a:t>Tab</a:t>
            </a:r>
            <a:r>
              <a:rPr lang="en-US" dirty="0"/>
              <a:t>), </a:t>
            </a:r>
            <a:endParaRPr lang="en-US" dirty="0" smtClean="0"/>
          </a:p>
          <a:p>
            <a:pPr lvl="1" algn="just"/>
            <a:r>
              <a:rPr lang="en-US" dirty="0" err="1" smtClean="0"/>
              <a:t>Mỗi</a:t>
            </a:r>
            <a:r>
              <a:rPr lang="en-US" dirty="0" smtClean="0"/>
              <a:t> </a:t>
            </a:r>
            <a:r>
              <a:rPr lang="en-US" dirty="0" err="1"/>
              <a:t>thẻ</a:t>
            </a:r>
            <a:r>
              <a:rPr lang="en-US" dirty="0"/>
              <a:t> </a:t>
            </a:r>
            <a:r>
              <a:rPr lang="en-US" dirty="0" err="1"/>
              <a:t>gồm</a:t>
            </a:r>
            <a:r>
              <a:rPr lang="en-US" dirty="0"/>
              <a:t> </a:t>
            </a:r>
            <a:r>
              <a:rPr lang="en-US" dirty="0" err="1"/>
              <a:t>nhiều</a:t>
            </a:r>
            <a:r>
              <a:rPr lang="en-US" dirty="0"/>
              <a:t> </a:t>
            </a:r>
            <a:r>
              <a:rPr lang="en-US" dirty="0" err="1"/>
              <a:t>lệnh</a:t>
            </a:r>
            <a:r>
              <a:rPr lang="en-US" dirty="0"/>
              <a:t> </a:t>
            </a:r>
            <a:r>
              <a:rPr lang="en-US" dirty="0" err="1"/>
              <a:t>và</a:t>
            </a:r>
            <a:r>
              <a:rPr lang="en-US" dirty="0"/>
              <a:t> </a:t>
            </a:r>
            <a:r>
              <a:rPr lang="en-US" dirty="0" err="1"/>
              <a:t>được</a:t>
            </a:r>
            <a:r>
              <a:rPr lang="en-US" dirty="0"/>
              <a:t> </a:t>
            </a:r>
            <a:r>
              <a:rPr lang="en-US" dirty="0" err="1"/>
              <a:t>phân</a:t>
            </a:r>
            <a:r>
              <a:rPr lang="en-US" dirty="0"/>
              <a:t> </a:t>
            </a:r>
            <a:r>
              <a:rPr lang="en-US" dirty="0" err="1"/>
              <a:t>thành</a:t>
            </a:r>
            <a:r>
              <a:rPr lang="en-US" dirty="0"/>
              <a:t> </a:t>
            </a:r>
            <a:r>
              <a:rPr lang="en-US" dirty="0" err="1"/>
              <a:t>các</a:t>
            </a:r>
            <a:r>
              <a:rPr lang="en-US" dirty="0"/>
              <a:t> </a:t>
            </a:r>
            <a:r>
              <a:rPr lang="en-US" dirty="0" err="1"/>
              <a:t>nhóm</a:t>
            </a:r>
            <a:r>
              <a:rPr lang="en-US" dirty="0"/>
              <a:t> (</a:t>
            </a:r>
            <a:r>
              <a:rPr lang="en-US" b="1" dirty="0"/>
              <a:t>Group</a:t>
            </a:r>
            <a:r>
              <a:rPr lang="en-US" dirty="0" smtClean="0"/>
              <a:t>)</a:t>
            </a:r>
          </a:p>
          <a:p>
            <a:pPr lvl="1" algn="just"/>
            <a:r>
              <a:rPr lang="en-US" dirty="0" err="1" smtClean="0"/>
              <a:t>Mỗi</a:t>
            </a:r>
            <a:r>
              <a:rPr lang="en-US" dirty="0" smtClean="0"/>
              <a:t> </a:t>
            </a:r>
            <a:r>
              <a:rPr lang="en-US" dirty="0" err="1" smtClean="0"/>
              <a:t>nhóm</a:t>
            </a:r>
            <a:r>
              <a:rPr lang="en-US" dirty="0" smtClean="0"/>
              <a:t> </a:t>
            </a:r>
            <a:r>
              <a:rPr lang="en-US" dirty="0" err="1"/>
              <a:t>có</a:t>
            </a:r>
            <a:r>
              <a:rPr lang="en-US" dirty="0"/>
              <a:t> </a:t>
            </a:r>
            <a:r>
              <a:rPr lang="en-US" dirty="0" err="1"/>
              <a:t>chức</a:t>
            </a:r>
            <a:r>
              <a:rPr lang="en-US" dirty="0"/>
              <a:t> </a:t>
            </a:r>
            <a:r>
              <a:rPr lang="en-US" dirty="0" err="1"/>
              <a:t>năng</a:t>
            </a:r>
            <a:r>
              <a:rPr lang="en-US" dirty="0"/>
              <a:t> </a:t>
            </a:r>
            <a:r>
              <a:rPr lang="en-US" dirty="0" err="1"/>
              <a:t>cụ</a:t>
            </a:r>
            <a:r>
              <a:rPr lang="en-US" dirty="0"/>
              <a:t> </a:t>
            </a:r>
            <a:r>
              <a:rPr lang="en-US" dirty="0" err="1"/>
              <a:t>thể</a:t>
            </a:r>
            <a:r>
              <a:rPr lang="en-US" dirty="0"/>
              <a:t>.</a:t>
            </a:r>
            <a:endParaRPr lang="en-US" dirty="0" smtClean="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15</a:t>
            </a:fld>
            <a:endParaRPr lang="en-US"/>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129786" y="2899768"/>
            <a:ext cx="6610985" cy="1352550"/>
          </a:xfrm>
          <a:prstGeom prst="rect">
            <a:avLst/>
          </a:prstGeom>
          <a:noFill/>
        </p:spPr>
      </p:pic>
    </p:spTree>
    <p:extLst>
      <p:ext uri="{BB962C8B-B14F-4D97-AF65-F5344CB8AC3E}">
        <p14:creationId xmlns:p14="http://schemas.microsoft.com/office/powerpoint/2010/main" val="2031563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Ribbon</a:t>
            </a:r>
            <a:endParaRPr lang="en-US" dirty="0"/>
          </a:p>
        </p:txBody>
      </p:sp>
      <p:sp>
        <p:nvSpPr>
          <p:cNvPr id="3" name="Content Placeholder 2"/>
          <p:cNvSpPr>
            <a:spLocks noGrp="1"/>
          </p:cNvSpPr>
          <p:nvPr>
            <p:ph type="body" sz="quarter" idx="13"/>
          </p:nvPr>
        </p:nvSpPr>
        <p:spPr>
          <a:xfrm>
            <a:off x="355209" y="1099595"/>
            <a:ext cx="5609173" cy="3431925"/>
          </a:xfrm>
        </p:spPr>
        <p:txBody>
          <a:bodyPr>
            <a:normAutofit/>
          </a:bodyPr>
          <a:lstStyle/>
          <a:p>
            <a:pPr algn="just"/>
            <a:r>
              <a:rPr lang="en-US" dirty="0" err="1"/>
              <a:t>Hệ</a:t>
            </a:r>
            <a:r>
              <a:rPr lang="en-US" dirty="0"/>
              <a:t> </a:t>
            </a:r>
            <a:r>
              <a:rPr lang="en-US" dirty="0" err="1"/>
              <a:t>thống</a:t>
            </a:r>
            <a:r>
              <a:rPr lang="en-US" dirty="0"/>
              <a:t> </a:t>
            </a:r>
            <a:r>
              <a:rPr lang="en-US" dirty="0" err="1"/>
              <a:t>lệnh</a:t>
            </a:r>
            <a:r>
              <a:rPr lang="en-US" dirty="0"/>
              <a:t> </a:t>
            </a:r>
            <a:r>
              <a:rPr lang="en-US" b="1" dirty="0" smtClean="0"/>
              <a:t>Ribbon (</a:t>
            </a:r>
            <a:r>
              <a:rPr lang="en-US" b="1" dirty="0" err="1" smtClean="0"/>
              <a:t>tt</a:t>
            </a:r>
            <a:r>
              <a:rPr lang="en-US" b="1" dirty="0" smtClean="0"/>
              <a:t>):</a:t>
            </a:r>
          </a:p>
          <a:p>
            <a:pPr marL="404813" lvl="1" indent="-228600" algn="just"/>
            <a:r>
              <a:rPr lang="en-US" dirty="0" err="1"/>
              <a:t>Các</a:t>
            </a:r>
            <a:r>
              <a:rPr lang="en-US" dirty="0"/>
              <a:t> </a:t>
            </a:r>
            <a:r>
              <a:rPr lang="en-US" dirty="0" err="1"/>
              <a:t>lệnh</a:t>
            </a:r>
            <a:r>
              <a:rPr lang="en-US" dirty="0"/>
              <a:t> </a:t>
            </a:r>
            <a:r>
              <a:rPr lang="en-US" dirty="0" err="1"/>
              <a:t>trên</a:t>
            </a:r>
            <a:r>
              <a:rPr lang="en-US" dirty="0"/>
              <a:t> </a:t>
            </a:r>
            <a:r>
              <a:rPr lang="en-US" b="1" dirty="0"/>
              <a:t>Ribbon</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dưới</a:t>
            </a:r>
            <a:r>
              <a:rPr lang="en-US" dirty="0"/>
              <a:t> </a:t>
            </a:r>
            <a:r>
              <a:rPr lang="en-US" dirty="0" err="1"/>
              <a:t>dạng</a:t>
            </a:r>
            <a:r>
              <a:rPr lang="en-US" dirty="0"/>
              <a:t> </a:t>
            </a:r>
            <a:r>
              <a:rPr lang="en-US" dirty="0" err="1"/>
              <a:t>biểu</a:t>
            </a:r>
            <a:r>
              <a:rPr lang="en-US" dirty="0"/>
              <a:t> </a:t>
            </a:r>
            <a:r>
              <a:rPr lang="en-US" dirty="0" err="1"/>
              <a:t>tượng</a:t>
            </a:r>
            <a:r>
              <a:rPr lang="en-US" dirty="0"/>
              <a:t> (</a:t>
            </a:r>
            <a:r>
              <a:rPr lang="en-US" b="1" dirty="0"/>
              <a:t>Icon)</a:t>
            </a:r>
            <a:r>
              <a:rPr lang="en-US" dirty="0"/>
              <a:t> </a:t>
            </a:r>
            <a:r>
              <a:rPr lang="en-US" dirty="0" err="1"/>
              <a:t>hoặc</a:t>
            </a:r>
            <a:r>
              <a:rPr lang="en-US" dirty="0"/>
              <a:t> </a:t>
            </a:r>
            <a:r>
              <a:rPr lang="en-US" dirty="0" err="1"/>
              <a:t>danh</a:t>
            </a:r>
            <a:r>
              <a:rPr lang="en-US" dirty="0"/>
              <a:t> </a:t>
            </a:r>
            <a:r>
              <a:rPr lang="en-US" dirty="0" err="1"/>
              <a:t>sách</a:t>
            </a:r>
            <a:r>
              <a:rPr lang="en-US" dirty="0"/>
              <a:t> </a:t>
            </a:r>
            <a:r>
              <a:rPr lang="en-US" dirty="0" err="1"/>
              <a:t>chọn</a:t>
            </a:r>
            <a:r>
              <a:rPr lang="en-US" dirty="0"/>
              <a:t> (</a:t>
            </a:r>
            <a:r>
              <a:rPr lang="en-US" b="1" dirty="0"/>
              <a:t>Gallery)</a:t>
            </a:r>
            <a:r>
              <a:rPr lang="en-US" dirty="0"/>
              <a:t>. </a:t>
            </a:r>
            <a:endParaRPr lang="en-US" dirty="0" smtClean="0"/>
          </a:p>
          <a:p>
            <a:pPr marL="404813" lvl="1" indent="-228600" algn="just"/>
            <a:r>
              <a:rPr lang="en-US" dirty="0" err="1" smtClean="0"/>
              <a:t>Các</a:t>
            </a:r>
            <a:r>
              <a:rPr lang="en-US" dirty="0" smtClean="0"/>
              <a:t> </a:t>
            </a:r>
            <a:r>
              <a:rPr lang="en-US" b="1" dirty="0"/>
              <a:t>Icon</a:t>
            </a:r>
            <a:r>
              <a:rPr lang="en-US" dirty="0"/>
              <a:t> </a:t>
            </a:r>
            <a:r>
              <a:rPr lang="en-US" dirty="0" err="1"/>
              <a:t>và</a:t>
            </a:r>
            <a:r>
              <a:rPr lang="en-US" dirty="0"/>
              <a:t> </a:t>
            </a:r>
            <a:r>
              <a:rPr lang="en-US" b="1" dirty="0"/>
              <a:t>Gallery</a:t>
            </a:r>
            <a:r>
              <a:rPr lang="en-US" dirty="0"/>
              <a:t> </a:t>
            </a:r>
            <a:r>
              <a:rPr lang="en-US" dirty="0" err="1"/>
              <a:t>được</a:t>
            </a:r>
            <a:r>
              <a:rPr lang="en-US" dirty="0"/>
              <a:t> </a:t>
            </a:r>
            <a:r>
              <a:rPr lang="en-US" dirty="0" err="1"/>
              <a:t>phân</a:t>
            </a:r>
            <a:r>
              <a:rPr lang="en-US" dirty="0"/>
              <a:t> </a:t>
            </a:r>
            <a:r>
              <a:rPr lang="en-US" dirty="0" err="1"/>
              <a:t>thành</a:t>
            </a:r>
            <a:r>
              <a:rPr lang="en-US" dirty="0"/>
              <a:t> </a:t>
            </a:r>
            <a:r>
              <a:rPr lang="en-US" dirty="0" err="1"/>
              <a:t>từng</a:t>
            </a:r>
            <a:r>
              <a:rPr lang="en-US" dirty="0"/>
              <a:t> </a:t>
            </a:r>
            <a:r>
              <a:rPr lang="en-US" dirty="0" err="1"/>
              <a:t>nhóm</a:t>
            </a:r>
            <a:r>
              <a:rPr lang="en-US" dirty="0"/>
              <a:t> </a:t>
            </a:r>
            <a:r>
              <a:rPr lang="en-US" dirty="0" err="1"/>
              <a:t>tùy</a:t>
            </a:r>
            <a:r>
              <a:rPr lang="en-US" dirty="0"/>
              <a:t> </a:t>
            </a:r>
            <a:r>
              <a:rPr lang="en-US" dirty="0" err="1"/>
              <a:t>theo</a:t>
            </a:r>
            <a:r>
              <a:rPr lang="en-US" dirty="0"/>
              <a:t> </a:t>
            </a:r>
            <a:r>
              <a:rPr lang="en-US" dirty="0" err="1"/>
              <a:t>chức</a:t>
            </a:r>
            <a:r>
              <a:rPr lang="en-US" dirty="0"/>
              <a:t> </a:t>
            </a:r>
            <a:r>
              <a:rPr lang="en-US" dirty="0" err="1"/>
              <a:t>năng</a:t>
            </a:r>
            <a:r>
              <a:rPr lang="en-US" dirty="0"/>
              <a:t>, </a:t>
            </a:r>
            <a:endParaRPr lang="en-US" dirty="0" smtClean="0"/>
          </a:p>
          <a:p>
            <a:pPr marL="404813" lvl="1" indent="-228600" algn="just"/>
            <a:r>
              <a:rPr lang="en-US" dirty="0" err="1" smtClean="0"/>
              <a:t>Mỗi</a:t>
            </a:r>
            <a:r>
              <a:rPr lang="en-US" dirty="0" smtClean="0"/>
              <a:t> </a:t>
            </a:r>
            <a:r>
              <a:rPr lang="en-US" dirty="0" err="1"/>
              <a:t>nhóm</a:t>
            </a:r>
            <a:r>
              <a:rPr lang="en-US" dirty="0"/>
              <a:t> </a:t>
            </a:r>
            <a:r>
              <a:rPr lang="en-US" dirty="0" err="1"/>
              <a:t>có</a:t>
            </a:r>
            <a:r>
              <a:rPr lang="en-US" dirty="0"/>
              <a:t> </a:t>
            </a:r>
            <a:r>
              <a:rPr lang="en-US" dirty="0" err="1"/>
              <a:t>thể</a:t>
            </a:r>
            <a:r>
              <a:rPr lang="en-US" dirty="0"/>
              <a:t> </a:t>
            </a:r>
            <a:r>
              <a:rPr lang="en-US" dirty="0" err="1"/>
              <a:t>có</a:t>
            </a:r>
            <a:r>
              <a:rPr lang="en-US" dirty="0"/>
              <a:t> </a:t>
            </a:r>
            <a:r>
              <a:rPr lang="en-US" dirty="0" err="1"/>
              <a:t>một</a:t>
            </a:r>
            <a:r>
              <a:rPr lang="en-US" dirty="0"/>
              <a:t> </a:t>
            </a:r>
            <a:r>
              <a:rPr lang="en-US" dirty="0" err="1"/>
              <a:t>hộp</a:t>
            </a:r>
            <a:r>
              <a:rPr lang="en-US" dirty="0"/>
              <a:t> </a:t>
            </a:r>
            <a:r>
              <a:rPr lang="en-US" dirty="0" err="1"/>
              <a:t>thoại</a:t>
            </a:r>
            <a:r>
              <a:rPr lang="en-US" dirty="0"/>
              <a:t> (</a:t>
            </a:r>
            <a:r>
              <a:rPr lang="en-US" b="1" dirty="0"/>
              <a:t>Dialog Box</a:t>
            </a:r>
            <a:r>
              <a:rPr lang="en-US" dirty="0"/>
              <a:t>) </a:t>
            </a:r>
            <a:r>
              <a:rPr lang="en-US" dirty="0" err="1"/>
              <a:t>cho</a:t>
            </a:r>
            <a:r>
              <a:rPr lang="en-US" dirty="0"/>
              <a:t> </a:t>
            </a:r>
            <a:r>
              <a:rPr lang="en-US" dirty="0" err="1"/>
              <a:t>phép</a:t>
            </a:r>
            <a:r>
              <a:rPr lang="en-US" dirty="0"/>
              <a:t> </a:t>
            </a:r>
            <a:r>
              <a:rPr lang="en-US" dirty="0" err="1"/>
              <a:t>thiết</a:t>
            </a:r>
            <a:r>
              <a:rPr lang="en-US" dirty="0"/>
              <a:t> </a:t>
            </a:r>
            <a:r>
              <a:rPr lang="en-US" dirty="0" err="1"/>
              <a:t>lập</a:t>
            </a:r>
            <a:r>
              <a:rPr lang="en-US" dirty="0"/>
              <a:t> </a:t>
            </a:r>
            <a:r>
              <a:rPr lang="en-US" dirty="0" err="1"/>
              <a:t>các</a:t>
            </a:r>
            <a:r>
              <a:rPr lang="en-US" dirty="0"/>
              <a:t> </a:t>
            </a:r>
            <a:r>
              <a:rPr lang="en-US" dirty="0" err="1"/>
              <a:t>thông</a:t>
            </a:r>
            <a:r>
              <a:rPr lang="en-US" dirty="0"/>
              <a:t> </a:t>
            </a:r>
            <a:r>
              <a:rPr lang="en-US" dirty="0" err="1"/>
              <a:t>số</a:t>
            </a:r>
            <a:r>
              <a:rPr lang="en-US" dirty="0"/>
              <a:t> chi </a:t>
            </a:r>
            <a:r>
              <a:rPr lang="en-US" dirty="0" err="1"/>
              <a:t>tiết</a:t>
            </a:r>
            <a:r>
              <a:rPr lang="en-US" dirty="0"/>
              <a:t>.</a:t>
            </a:r>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16</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60856" y="1268016"/>
            <a:ext cx="2527935" cy="2561590"/>
          </a:xfrm>
          <a:prstGeom prst="rect">
            <a:avLst/>
          </a:prstGeom>
          <a:noFill/>
        </p:spPr>
      </p:pic>
      <p:sp>
        <p:nvSpPr>
          <p:cNvPr id="7" name="Rectangle 6"/>
          <p:cNvSpPr/>
          <p:nvPr/>
        </p:nvSpPr>
        <p:spPr>
          <a:xfrm>
            <a:off x="6412064" y="3990657"/>
            <a:ext cx="2308645" cy="307777"/>
          </a:xfrm>
          <a:prstGeom prst="rect">
            <a:avLst/>
          </a:prstGeom>
        </p:spPr>
        <p:txBody>
          <a:bodyPr wrap="none">
            <a:spAutoFit/>
          </a:bodyPr>
          <a:lstStyle/>
          <a:p>
            <a:r>
              <a:rPr lang="en-US" sz="1400" dirty="0" err="1">
                <a:latin typeface="Times New Roman" panose="02020603050405020304" pitchFamily="18" charset="0"/>
                <a:ea typeface="Calibri" panose="020F0502020204030204" pitchFamily="34" charset="0"/>
              </a:rPr>
              <a:t>Hộp</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thoại</a:t>
            </a:r>
            <a:r>
              <a:rPr lang="en-US" sz="1400" dirty="0">
                <a:latin typeface="Times New Roman" panose="02020603050405020304" pitchFamily="18" charset="0"/>
                <a:ea typeface="Calibri" panose="020F0502020204030204" pitchFamily="34" charset="0"/>
              </a:rPr>
              <a:t> (Dialog box) Fonts</a:t>
            </a:r>
            <a:endParaRPr lang="en-US" dirty="0"/>
          </a:p>
        </p:txBody>
      </p:sp>
    </p:spTree>
    <p:extLst>
      <p:ext uri="{BB962C8B-B14F-4D97-AF65-F5344CB8AC3E}">
        <p14:creationId xmlns:p14="http://schemas.microsoft.com/office/powerpoint/2010/main" val="3213604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Ribbon</a:t>
            </a:r>
            <a:endParaRPr lang="en-US" dirty="0"/>
          </a:p>
        </p:txBody>
      </p:sp>
      <p:sp>
        <p:nvSpPr>
          <p:cNvPr id="3" name="Content Placeholder 2"/>
          <p:cNvSpPr>
            <a:spLocks noGrp="1"/>
          </p:cNvSpPr>
          <p:nvPr>
            <p:ph type="body" sz="quarter" idx="13"/>
          </p:nvPr>
        </p:nvSpPr>
        <p:spPr>
          <a:xfrm>
            <a:off x="432182" y="1080979"/>
            <a:ext cx="8279636" cy="2846784"/>
          </a:xfrm>
        </p:spPr>
        <p:txBody>
          <a:bodyPr>
            <a:normAutofit/>
          </a:bodyPr>
          <a:lstStyle/>
          <a:p>
            <a:pPr algn="just"/>
            <a:r>
              <a:rPr lang="en-US" dirty="0" err="1"/>
              <a:t>Hệ</a:t>
            </a:r>
            <a:r>
              <a:rPr lang="en-US" dirty="0"/>
              <a:t> </a:t>
            </a:r>
            <a:r>
              <a:rPr lang="en-US" dirty="0" err="1"/>
              <a:t>thống</a:t>
            </a:r>
            <a:r>
              <a:rPr lang="en-US" dirty="0"/>
              <a:t> </a:t>
            </a:r>
            <a:r>
              <a:rPr lang="en-US" dirty="0" err="1"/>
              <a:t>lệnh</a:t>
            </a:r>
            <a:r>
              <a:rPr lang="en-US" dirty="0"/>
              <a:t> </a:t>
            </a:r>
            <a:r>
              <a:rPr lang="en-US" b="1" dirty="0" smtClean="0"/>
              <a:t>Ribbon (</a:t>
            </a:r>
            <a:r>
              <a:rPr lang="en-US" b="1" dirty="0" err="1" smtClean="0"/>
              <a:t>tt</a:t>
            </a:r>
            <a:r>
              <a:rPr lang="en-US" b="1" dirty="0" smtClean="0"/>
              <a:t>):</a:t>
            </a:r>
          </a:p>
          <a:p>
            <a:pPr lvl="1" algn="just"/>
            <a:r>
              <a:rPr lang="en-US" dirty="0" err="1"/>
              <a:t>Ngoài</a:t>
            </a:r>
            <a:r>
              <a:rPr lang="en-US" dirty="0"/>
              <a:t> </a:t>
            </a:r>
            <a:r>
              <a:rPr lang="en-US" dirty="0" err="1"/>
              <a:t>những</a:t>
            </a:r>
            <a:r>
              <a:rPr lang="en-US" dirty="0"/>
              <a:t> </a:t>
            </a:r>
            <a:r>
              <a:rPr lang="en-US" dirty="0" err="1"/>
              <a:t>thẻ</a:t>
            </a:r>
            <a:r>
              <a:rPr lang="en-US" dirty="0"/>
              <a:t> </a:t>
            </a:r>
            <a:r>
              <a:rPr lang="en-US" dirty="0" err="1"/>
              <a:t>lệnh</a:t>
            </a:r>
            <a:r>
              <a:rPr lang="en-US" dirty="0"/>
              <a:t> </a:t>
            </a:r>
            <a:r>
              <a:rPr lang="en-US" dirty="0" err="1"/>
              <a:t>chính</a:t>
            </a:r>
            <a:r>
              <a:rPr lang="en-US" dirty="0"/>
              <a:t> </a:t>
            </a:r>
            <a:r>
              <a:rPr lang="en-US" dirty="0" err="1"/>
              <a:t>mặc</a:t>
            </a:r>
            <a:r>
              <a:rPr lang="en-US" dirty="0"/>
              <a:t> </a:t>
            </a:r>
            <a:r>
              <a:rPr lang="en-US" dirty="0" err="1"/>
              <a:t>định</a:t>
            </a:r>
            <a:r>
              <a:rPr lang="en-US" dirty="0"/>
              <a:t> </a:t>
            </a:r>
            <a:r>
              <a:rPr lang="en-US" dirty="0" err="1"/>
              <a:t>được</a:t>
            </a:r>
            <a:r>
              <a:rPr lang="en-US" dirty="0"/>
              <a:t> </a:t>
            </a:r>
            <a:r>
              <a:rPr lang="en-US" dirty="0" err="1"/>
              <a:t>hiển</a:t>
            </a:r>
            <a:r>
              <a:rPr lang="en-US" dirty="0"/>
              <a:t> </a:t>
            </a:r>
            <a:r>
              <a:rPr lang="en-US" dirty="0" err="1"/>
              <a:t>thị</a:t>
            </a:r>
            <a:r>
              <a:rPr lang="en-US" dirty="0"/>
              <a:t>, </a:t>
            </a:r>
            <a:r>
              <a:rPr lang="en-US" dirty="0" err="1"/>
              <a:t>còn</a:t>
            </a:r>
            <a:r>
              <a:rPr lang="en-US" dirty="0"/>
              <a:t> </a:t>
            </a:r>
            <a:r>
              <a:rPr lang="en-US" dirty="0" err="1"/>
              <a:t>có</a:t>
            </a:r>
            <a:r>
              <a:rPr lang="en-US" dirty="0"/>
              <a:t> </a:t>
            </a:r>
            <a:r>
              <a:rPr lang="en-US" dirty="0" err="1"/>
              <a:t>các</a:t>
            </a:r>
            <a:r>
              <a:rPr lang="en-US" dirty="0"/>
              <a:t> </a:t>
            </a:r>
            <a:r>
              <a:rPr lang="en-US" dirty="0" err="1"/>
              <a:t>thẻ</a:t>
            </a:r>
            <a:r>
              <a:rPr lang="en-US" dirty="0"/>
              <a:t> </a:t>
            </a:r>
            <a:r>
              <a:rPr lang="en-US" dirty="0" err="1"/>
              <a:t>lệnh</a:t>
            </a:r>
            <a:r>
              <a:rPr lang="en-US" dirty="0"/>
              <a:t> </a:t>
            </a:r>
            <a:r>
              <a:rPr lang="en-US" dirty="0" err="1"/>
              <a:t>ngữ</a:t>
            </a:r>
            <a:r>
              <a:rPr lang="en-US" dirty="0"/>
              <a:t> </a:t>
            </a:r>
            <a:r>
              <a:rPr lang="en-US" dirty="0" err="1"/>
              <a:t>cảnh</a:t>
            </a:r>
            <a:r>
              <a:rPr lang="en-US" dirty="0"/>
              <a:t> (</a:t>
            </a:r>
            <a:r>
              <a:rPr lang="en-US" b="1" dirty="0" smtClean="0"/>
              <a:t>Contextual Tab</a:t>
            </a:r>
            <a:r>
              <a:rPr lang="en-US" dirty="0" smtClean="0"/>
              <a:t>).</a:t>
            </a:r>
          </a:p>
          <a:p>
            <a:pPr lvl="1" algn="just"/>
            <a:r>
              <a:rPr lang="en-US" dirty="0" err="1" smtClean="0"/>
              <a:t>Chỉ</a:t>
            </a:r>
            <a:r>
              <a:rPr lang="en-US" dirty="0" smtClean="0"/>
              <a:t> </a:t>
            </a:r>
            <a:r>
              <a:rPr lang="en-US" dirty="0" err="1"/>
              <a:t>xuất</a:t>
            </a:r>
            <a:r>
              <a:rPr lang="en-US" dirty="0"/>
              <a:t> </a:t>
            </a:r>
            <a:r>
              <a:rPr lang="en-US" dirty="0" err="1"/>
              <a:t>hiện</a:t>
            </a:r>
            <a:r>
              <a:rPr lang="en-US" dirty="0"/>
              <a:t> </a:t>
            </a:r>
            <a:r>
              <a:rPr lang="en-US" dirty="0" err="1"/>
              <a:t>khi</a:t>
            </a:r>
            <a:r>
              <a:rPr lang="en-US" dirty="0"/>
              <a:t> </a:t>
            </a:r>
            <a:r>
              <a:rPr lang="en-US" dirty="0" err="1" smtClean="0"/>
              <a:t>làm</a:t>
            </a:r>
            <a:r>
              <a:rPr lang="en-US" dirty="0" smtClean="0"/>
              <a:t> </a:t>
            </a:r>
            <a:r>
              <a:rPr lang="en-US" dirty="0" err="1"/>
              <a:t>việc</a:t>
            </a:r>
            <a:r>
              <a:rPr lang="en-US" dirty="0"/>
              <a:t> </a:t>
            </a:r>
            <a:r>
              <a:rPr lang="en-US" dirty="0" err="1"/>
              <a:t>với</a:t>
            </a:r>
            <a:r>
              <a:rPr lang="en-US" dirty="0"/>
              <a:t> </a:t>
            </a:r>
            <a:r>
              <a:rPr lang="en-US" dirty="0" err="1"/>
              <a:t>những</a:t>
            </a:r>
            <a:r>
              <a:rPr lang="en-US" dirty="0"/>
              <a:t> </a:t>
            </a:r>
            <a:r>
              <a:rPr lang="en-US" dirty="0" err="1"/>
              <a:t>đối</a:t>
            </a:r>
            <a:r>
              <a:rPr lang="en-US" dirty="0"/>
              <a:t> </a:t>
            </a:r>
            <a:r>
              <a:rPr lang="en-US" dirty="0" err="1"/>
              <a:t>tượng</a:t>
            </a:r>
            <a:r>
              <a:rPr lang="en-US" dirty="0"/>
              <a:t> </a:t>
            </a:r>
            <a:r>
              <a:rPr lang="en-US" dirty="0" err="1"/>
              <a:t>cụ</a:t>
            </a:r>
            <a:r>
              <a:rPr lang="en-US" dirty="0"/>
              <a:t> </a:t>
            </a:r>
            <a:r>
              <a:rPr lang="en-US" dirty="0" err="1"/>
              <a:t>thể</a:t>
            </a:r>
            <a:r>
              <a:rPr lang="en-US" dirty="0"/>
              <a:t> </a:t>
            </a:r>
            <a:r>
              <a:rPr lang="en-US" dirty="0" err="1"/>
              <a:t>như</a:t>
            </a:r>
            <a:r>
              <a:rPr lang="en-US" dirty="0"/>
              <a:t> </a:t>
            </a:r>
            <a:r>
              <a:rPr lang="en-US" dirty="0" err="1"/>
              <a:t>bảng</a:t>
            </a:r>
            <a:r>
              <a:rPr lang="en-US" dirty="0"/>
              <a:t> (</a:t>
            </a:r>
            <a:r>
              <a:rPr lang="en-US" b="1" dirty="0"/>
              <a:t>Table</a:t>
            </a:r>
            <a:r>
              <a:rPr lang="en-US" dirty="0"/>
              <a:t>) hay </a:t>
            </a:r>
            <a:r>
              <a:rPr lang="en-US" dirty="0" err="1"/>
              <a:t>biểu</a:t>
            </a:r>
            <a:r>
              <a:rPr lang="en-US" dirty="0"/>
              <a:t> </a:t>
            </a:r>
            <a:r>
              <a:rPr lang="en-US" dirty="0" err="1"/>
              <a:t>đồ</a:t>
            </a:r>
            <a:r>
              <a:rPr lang="en-US" dirty="0"/>
              <a:t> (</a:t>
            </a:r>
            <a:r>
              <a:rPr lang="en-US" b="1" dirty="0"/>
              <a:t>Chart</a:t>
            </a:r>
            <a:r>
              <a:rPr lang="en-US" dirty="0"/>
              <a:t>), </a:t>
            </a:r>
            <a:r>
              <a:rPr lang="en-US" b="1" dirty="0"/>
              <a:t>SmartArt</a:t>
            </a:r>
            <a:r>
              <a:rPr lang="en-US" dirty="0"/>
              <a:t>, </a:t>
            </a:r>
            <a:r>
              <a:rPr lang="en-US" b="1" dirty="0"/>
              <a:t>Drawing</a:t>
            </a:r>
            <a:r>
              <a:rPr lang="en-US" dirty="0"/>
              <a:t>, </a:t>
            </a:r>
            <a:r>
              <a:rPr lang="en-US" b="1" dirty="0"/>
              <a:t>Picture</a:t>
            </a:r>
            <a:r>
              <a:rPr lang="en-US" dirty="0"/>
              <a:t>, </a:t>
            </a:r>
            <a:r>
              <a:rPr lang="en-US" b="1" dirty="0"/>
              <a:t>Shape</a:t>
            </a:r>
            <a:r>
              <a:rPr lang="en-US" dirty="0"/>
              <a:t>,…</a:t>
            </a:r>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17</a:t>
            </a:fld>
            <a:endParaRPr lang="en-US"/>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87639"/>
            <a:ext cx="6530686" cy="1280247"/>
          </a:xfrm>
          <a:prstGeom prst="rect">
            <a:avLst/>
          </a:prstGeom>
          <a:noFill/>
        </p:spPr>
      </p:pic>
    </p:spTree>
    <p:extLst>
      <p:ext uri="{BB962C8B-B14F-4D97-AF65-F5344CB8AC3E}">
        <p14:creationId xmlns:p14="http://schemas.microsoft.com/office/powerpoint/2010/main" val="2760481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Backstage view</a:t>
            </a:r>
            <a:endParaRPr lang="en-US" dirty="0"/>
          </a:p>
        </p:txBody>
      </p:sp>
      <p:sp>
        <p:nvSpPr>
          <p:cNvPr id="3" name="Content Placeholder 2"/>
          <p:cNvSpPr>
            <a:spLocks noGrp="1"/>
          </p:cNvSpPr>
          <p:nvPr>
            <p:ph type="body" sz="quarter" idx="13"/>
          </p:nvPr>
        </p:nvSpPr>
        <p:spPr>
          <a:xfrm>
            <a:off x="432182" y="1043583"/>
            <a:ext cx="8279636" cy="3499248"/>
          </a:xfrm>
        </p:spPr>
        <p:txBody>
          <a:bodyPr>
            <a:normAutofit fontScale="92500" lnSpcReduction="10000"/>
          </a:bodyPr>
          <a:lstStyle/>
          <a:p>
            <a:pPr algn="just"/>
            <a:r>
              <a:rPr lang="en-US" b="1" dirty="0"/>
              <a:t>Backstage view</a:t>
            </a:r>
            <a:r>
              <a:rPr lang="en-US" dirty="0"/>
              <a:t> </a:t>
            </a:r>
            <a:r>
              <a:rPr lang="en-US" dirty="0" err="1"/>
              <a:t>là</a:t>
            </a:r>
            <a:r>
              <a:rPr lang="en-US" dirty="0"/>
              <a:t> </a:t>
            </a:r>
            <a:r>
              <a:rPr lang="en-US" dirty="0" err="1"/>
              <a:t>một</a:t>
            </a:r>
            <a:r>
              <a:rPr lang="en-US" dirty="0"/>
              <a:t> </a:t>
            </a:r>
            <a:r>
              <a:rPr lang="en-US" dirty="0" err="1"/>
              <a:t>trang</a:t>
            </a:r>
            <a:r>
              <a:rPr lang="en-US" dirty="0"/>
              <a:t> </a:t>
            </a:r>
            <a:r>
              <a:rPr lang="en-US" dirty="0" err="1" smtClean="0"/>
              <a:t>quan</a:t>
            </a:r>
            <a:r>
              <a:rPr lang="en-US" dirty="0" smtClean="0"/>
              <a:t> </a:t>
            </a:r>
            <a:r>
              <a:rPr lang="en-US" dirty="0" err="1"/>
              <a:t>trọng</a:t>
            </a:r>
            <a:r>
              <a:rPr lang="en-US" dirty="0"/>
              <a:t> </a:t>
            </a:r>
            <a:r>
              <a:rPr lang="en-US" dirty="0" err="1"/>
              <a:t>trong</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ứng</a:t>
            </a:r>
            <a:r>
              <a:rPr lang="en-US" dirty="0"/>
              <a:t> </a:t>
            </a:r>
            <a:r>
              <a:rPr lang="en-US" dirty="0" err="1"/>
              <a:t>dụng</a:t>
            </a:r>
            <a:r>
              <a:rPr lang="en-US" dirty="0"/>
              <a:t> </a:t>
            </a:r>
            <a:r>
              <a:rPr lang="en-US" dirty="0" err="1"/>
              <a:t>của</a:t>
            </a:r>
            <a:r>
              <a:rPr lang="en-US" dirty="0"/>
              <a:t> </a:t>
            </a:r>
            <a:r>
              <a:rPr lang="en-US" b="1" dirty="0"/>
              <a:t>Microsoft Office</a:t>
            </a:r>
            <a:r>
              <a:rPr lang="en-US" dirty="0"/>
              <a:t>. </a:t>
            </a:r>
            <a:endParaRPr lang="en-US" dirty="0" smtClean="0"/>
          </a:p>
          <a:p>
            <a:pPr algn="just"/>
            <a:r>
              <a:rPr lang="en-US" dirty="0" smtClean="0"/>
              <a:t>Cho </a:t>
            </a:r>
            <a:r>
              <a:rPr lang="en-US" dirty="0" err="1"/>
              <a:t>phép</a:t>
            </a:r>
            <a:r>
              <a:rPr lang="en-US" dirty="0"/>
              <a:t> </a:t>
            </a:r>
            <a:r>
              <a:rPr lang="en-US" dirty="0" err="1"/>
              <a:t>thiết</a:t>
            </a:r>
            <a:r>
              <a:rPr lang="en-US" dirty="0"/>
              <a:t> </a:t>
            </a:r>
            <a:r>
              <a:rPr lang="en-US" dirty="0" err="1"/>
              <a:t>lập</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tham</a:t>
            </a:r>
            <a:r>
              <a:rPr lang="en-US" dirty="0"/>
              <a:t> </a:t>
            </a:r>
            <a:r>
              <a:rPr lang="en-US" dirty="0" err="1"/>
              <a:t>số</a:t>
            </a:r>
            <a:r>
              <a:rPr lang="en-US" dirty="0"/>
              <a:t> </a:t>
            </a:r>
            <a:r>
              <a:rPr lang="en-US" dirty="0" err="1"/>
              <a:t>cấu</a:t>
            </a:r>
            <a:r>
              <a:rPr lang="en-US" dirty="0"/>
              <a:t> </a:t>
            </a:r>
            <a:r>
              <a:rPr lang="en-US" dirty="0" err="1"/>
              <a:t>hình</a:t>
            </a:r>
            <a:r>
              <a:rPr lang="en-US" dirty="0"/>
              <a:t> </a:t>
            </a:r>
            <a:r>
              <a:rPr lang="en-US" dirty="0" err="1"/>
              <a:t>của</a:t>
            </a:r>
            <a:r>
              <a:rPr lang="en-US" dirty="0"/>
              <a:t> </a:t>
            </a:r>
            <a:r>
              <a:rPr lang="en-US" dirty="0" err="1"/>
              <a:t>ứng</a:t>
            </a:r>
            <a:r>
              <a:rPr lang="en-US" dirty="0"/>
              <a:t> </a:t>
            </a:r>
            <a:r>
              <a:rPr lang="en-US" dirty="0" err="1"/>
              <a:t>dụng</a:t>
            </a:r>
            <a:r>
              <a:rPr lang="en-US" dirty="0"/>
              <a:t> </a:t>
            </a:r>
            <a:r>
              <a:rPr lang="en-US" dirty="0" err="1"/>
              <a:t>bao</a:t>
            </a:r>
            <a:r>
              <a:rPr lang="en-US" dirty="0"/>
              <a:t> </a:t>
            </a:r>
            <a:r>
              <a:rPr lang="en-US" dirty="0" err="1"/>
              <a:t>gồm</a:t>
            </a:r>
            <a:r>
              <a:rPr lang="en-US" dirty="0"/>
              <a:t>:</a:t>
            </a:r>
          </a:p>
          <a:p>
            <a:pPr lvl="1" algn="just"/>
            <a:r>
              <a:rPr lang="en-US" dirty="0" err="1"/>
              <a:t>Quản</a:t>
            </a:r>
            <a:r>
              <a:rPr lang="en-US" dirty="0"/>
              <a:t> </a:t>
            </a:r>
            <a:r>
              <a:rPr lang="en-US" dirty="0" err="1"/>
              <a:t>lý</a:t>
            </a:r>
            <a:r>
              <a:rPr lang="en-US" dirty="0"/>
              <a:t> </a:t>
            </a:r>
            <a:r>
              <a:rPr lang="en-US" dirty="0" err="1"/>
              <a:t>tài</a:t>
            </a:r>
            <a:r>
              <a:rPr lang="en-US" dirty="0"/>
              <a:t> </a:t>
            </a:r>
            <a:r>
              <a:rPr lang="en-US" dirty="0" err="1"/>
              <a:t>liệu</a:t>
            </a:r>
            <a:r>
              <a:rPr lang="en-US" dirty="0"/>
              <a:t> </a:t>
            </a:r>
            <a:r>
              <a:rPr lang="en-US" dirty="0" err="1"/>
              <a:t>hiện</a:t>
            </a:r>
            <a:r>
              <a:rPr lang="en-US" dirty="0"/>
              <a:t> </a:t>
            </a:r>
            <a:r>
              <a:rPr lang="en-US" dirty="0" err="1"/>
              <a:t>hành</a:t>
            </a:r>
            <a:r>
              <a:rPr lang="en-US" dirty="0"/>
              <a:t> </a:t>
            </a:r>
            <a:r>
              <a:rPr lang="en-US" dirty="0" err="1"/>
              <a:t>và</a:t>
            </a:r>
            <a:r>
              <a:rPr lang="en-US" dirty="0"/>
              <a:t> </a:t>
            </a:r>
            <a:r>
              <a:rPr lang="en-US" dirty="0" err="1"/>
              <a:t>các</a:t>
            </a:r>
            <a:r>
              <a:rPr lang="en-US" dirty="0"/>
              <a:t> </a:t>
            </a:r>
            <a:r>
              <a:rPr lang="en-US" dirty="0" err="1"/>
              <a:t>tài</a:t>
            </a:r>
            <a:r>
              <a:rPr lang="en-US" dirty="0"/>
              <a:t> </a:t>
            </a:r>
            <a:r>
              <a:rPr lang="en-US" dirty="0" err="1"/>
              <a:t>liệu</a:t>
            </a:r>
            <a:r>
              <a:rPr lang="en-US" dirty="0"/>
              <a:t> </a:t>
            </a:r>
            <a:r>
              <a:rPr lang="en-US" dirty="0" err="1"/>
              <a:t>khác</a:t>
            </a:r>
            <a:r>
              <a:rPr lang="en-US" dirty="0"/>
              <a:t> (</a:t>
            </a:r>
            <a:r>
              <a:rPr lang="en-US" b="1" dirty="0"/>
              <a:t>Save, Open, Close, Print...</a:t>
            </a:r>
            <a:r>
              <a:rPr lang="en-US" dirty="0"/>
              <a:t>);</a:t>
            </a:r>
          </a:p>
          <a:p>
            <a:pPr lvl="1" algn="just"/>
            <a:r>
              <a:rPr lang="en-US" dirty="0" err="1"/>
              <a:t>Xem</a:t>
            </a:r>
            <a:r>
              <a:rPr lang="en-US" dirty="0"/>
              <a:t> </a:t>
            </a:r>
            <a:r>
              <a:rPr lang="en-US" dirty="0" err="1"/>
              <a:t>thông</a:t>
            </a:r>
            <a:r>
              <a:rPr lang="en-US" dirty="0"/>
              <a:t> tin </a:t>
            </a:r>
            <a:r>
              <a:rPr lang="en-US" dirty="0" err="1"/>
              <a:t>về</a:t>
            </a:r>
            <a:r>
              <a:rPr lang="en-US" dirty="0"/>
              <a:t> </a:t>
            </a:r>
            <a:r>
              <a:rPr lang="en-US" dirty="0" err="1"/>
              <a:t>tài</a:t>
            </a:r>
            <a:r>
              <a:rPr lang="en-US" dirty="0"/>
              <a:t> </a:t>
            </a:r>
            <a:r>
              <a:rPr lang="en-US" dirty="0" err="1"/>
              <a:t>liệu</a:t>
            </a:r>
            <a:r>
              <a:rPr lang="en-US" dirty="0"/>
              <a:t> </a:t>
            </a:r>
            <a:r>
              <a:rPr lang="en-US" dirty="0" err="1"/>
              <a:t>hiện</a:t>
            </a:r>
            <a:r>
              <a:rPr lang="en-US" dirty="0"/>
              <a:t> </a:t>
            </a:r>
            <a:r>
              <a:rPr lang="en-US" dirty="0" err="1"/>
              <a:t>hành</a:t>
            </a:r>
            <a:r>
              <a:rPr lang="en-US" dirty="0"/>
              <a:t> (</a:t>
            </a:r>
            <a:r>
              <a:rPr lang="en-US" b="1" dirty="0"/>
              <a:t>Location, Size, Author...</a:t>
            </a:r>
            <a:r>
              <a:rPr lang="en-US" dirty="0"/>
              <a:t>);</a:t>
            </a:r>
          </a:p>
          <a:p>
            <a:pPr lvl="1" algn="just"/>
            <a:r>
              <a:rPr lang="en-US" dirty="0" err="1"/>
              <a:t>Quản</a:t>
            </a:r>
            <a:r>
              <a:rPr lang="en-US" dirty="0"/>
              <a:t> </a:t>
            </a:r>
            <a:r>
              <a:rPr lang="en-US" dirty="0" err="1"/>
              <a:t>lý</a:t>
            </a:r>
            <a:r>
              <a:rPr lang="en-US" dirty="0"/>
              <a:t> </a:t>
            </a:r>
            <a:r>
              <a:rPr lang="en-US" dirty="0" err="1"/>
              <a:t>các</a:t>
            </a:r>
            <a:r>
              <a:rPr lang="en-US" dirty="0"/>
              <a:t> </a:t>
            </a:r>
            <a:r>
              <a:rPr lang="en-US" dirty="0" err="1"/>
              <a:t>thiết</a:t>
            </a:r>
            <a:r>
              <a:rPr lang="en-US" dirty="0"/>
              <a:t> </a:t>
            </a:r>
            <a:r>
              <a:rPr lang="en-US" dirty="0" err="1"/>
              <a:t>lập</a:t>
            </a:r>
            <a:r>
              <a:rPr lang="en-US" dirty="0"/>
              <a:t> (</a:t>
            </a:r>
            <a:r>
              <a:rPr lang="en-US" b="1" dirty="0"/>
              <a:t>Options</a:t>
            </a:r>
            <a:r>
              <a:rPr lang="en-US" dirty="0"/>
              <a:t>) </a:t>
            </a:r>
            <a:r>
              <a:rPr lang="en-US" dirty="0" err="1"/>
              <a:t>trong</a:t>
            </a:r>
            <a:r>
              <a:rPr lang="en-US" dirty="0"/>
              <a:t> Word </a:t>
            </a:r>
            <a:r>
              <a:rPr lang="en-US" dirty="0" err="1"/>
              <a:t>và</a:t>
            </a:r>
            <a:r>
              <a:rPr lang="en-US" dirty="0"/>
              <a:t> </a:t>
            </a:r>
            <a:r>
              <a:rPr lang="en-US" dirty="0" err="1"/>
              <a:t>các</a:t>
            </a:r>
            <a:r>
              <a:rPr lang="en-US" dirty="0"/>
              <a:t> </a:t>
            </a:r>
            <a:r>
              <a:rPr lang="en-US" dirty="0" err="1"/>
              <a:t>tùy</a:t>
            </a:r>
            <a:r>
              <a:rPr lang="en-US" dirty="0"/>
              <a:t> </a:t>
            </a:r>
            <a:r>
              <a:rPr lang="en-US" dirty="0" err="1"/>
              <a:t>chọn</a:t>
            </a:r>
            <a:r>
              <a:rPr lang="en-US" dirty="0"/>
              <a:t> (</a:t>
            </a:r>
            <a:r>
              <a:rPr lang="en-US" b="1" dirty="0"/>
              <a:t>Formula, AutoCorrect options, Customize Ribbon...</a:t>
            </a:r>
            <a:r>
              <a:rPr lang="en-US" dirty="0"/>
              <a:t>);</a:t>
            </a:r>
          </a:p>
          <a:p>
            <a:pPr lvl="1" algn="just"/>
            <a:r>
              <a:rPr lang="en-US" dirty="0" err="1"/>
              <a:t>Thiết</a:t>
            </a:r>
            <a:r>
              <a:rPr lang="en-US" dirty="0"/>
              <a:t> </a:t>
            </a:r>
            <a:r>
              <a:rPr lang="en-US" dirty="0" err="1"/>
              <a:t>lập</a:t>
            </a:r>
            <a:r>
              <a:rPr lang="en-US" dirty="0"/>
              <a:t> </a:t>
            </a:r>
            <a:r>
              <a:rPr lang="en-US" dirty="0" err="1"/>
              <a:t>các</a:t>
            </a:r>
            <a:r>
              <a:rPr lang="en-US" dirty="0"/>
              <a:t> </a:t>
            </a:r>
            <a:r>
              <a:rPr lang="en-US" dirty="0" err="1"/>
              <a:t>thuộc</a:t>
            </a:r>
            <a:r>
              <a:rPr lang="en-US" dirty="0"/>
              <a:t> </a:t>
            </a:r>
            <a:r>
              <a:rPr lang="en-US" dirty="0" err="1"/>
              <a:t>tính</a:t>
            </a:r>
            <a:r>
              <a:rPr lang="en-US" dirty="0"/>
              <a:t> (</a:t>
            </a:r>
            <a:r>
              <a:rPr lang="en-US" b="1" dirty="0"/>
              <a:t>Properties</a:t>
            </a:r>
            <a:r>
              <a:rPr lang="en-US" dirty="0"/>
              <a:t>) </a:t>
            </a:r>
            <a:r>
              <a:rPr lang="en-US" dirty="0" err="1"/>
              <a:t>cho</a:t>
            </a:r>
            <a:r>
              <a:rPr lang="en-US" dirty="0"/>
              <a:t> </a:t>
            </a:r>
            <a:r>
              <a:rPr lang="en-US" dirty="0" err="1"/>
              <a:t>tài</a:t>
            </a:r>
            <a:r>
              <a:rPr lang="en-US" dirty="0"/>
              <a:t> </a:t>
            </a:r>
            <a:r>
              <a:rPr lang="en-US" dirty="0" err="1"/>
              <a:t>liệu</a:t>
            </a:r>
            <a:r>
              <a:rPr lang="en-US" dirty="0"/>
              <a:t>. </a:t>
            </a:r>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18</a:t>
            </a:fld>
            <a:endParaRPr lang="en-US"/>
          </a:p>
        </p:txBody>
      </p:sp>
    </p:spTree>
    <p:extLst>
      <p:ext uri="{BB962C8B-B14F-4D97-AF65-F5344CB8AC3E}">
        <p14:creationId xmlns:p14="http://schemas.microsoft.com/office/powerpoint/2010/main" val="2931970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Sử</a:t>
            </a:r>
            <a:r>
              <a:rPr lang="en-US" dirty="0"/>
              <a:t> </a:t>
            </a:r>
            <a:r>
              <a:rPr lang="en-US" dirty="0" err="1"/>
              <a:t>dụng</a:t>
            </a:r>
            <a:r>
              <a:rPr lang="en-US" dirty="0"/>
              <a:t> Backstage view</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19</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350" y="1108479"/>
            <a:ext cx="5420332" cy="3266094"/>
          </a:xfrm>
          <a:prstGeom prst="rect">
            <a:avLst/>
          </a:prstGeom>
          <a:noFill/>
        </p:spPr>
      </p:pic>
      <p:sp>
        <p:nvSpPr>
          <p:cNvPr id="8" name="Rectangle 7"/>
          <p:cNvSpPr/>
          <p:nvPr/>
        </p:nvSpPr>
        <p:spPr>
          <a:xfrm>
            <a:off x="3529695" y="4417030"/>
            <a:ext cx="2084610" cy="307777"/>
          </a:xfrm>
          <a:prstGeom prst="rect">
            <a:avLst/>
          </a:prstGeom>
        </p:spPr>
        <p:txBody>
          <a:bodyPr wrap="none">
            <a:spAutoFit/>
          </a:bodyPr>
          <a:lstStyle/>
          <a:p>
            <a:r>
              <a:rPr lang="en-US" sz="1400" dirty="0" err="1">
                <a:latin typeface="Times New Roman" panose="02020603050405020304" pitchFamily="18" charset="0"/>
                <a:ea typeface="Calibri" panose="020F0502020204030204" pitchFamily="34" charset="0"/>
              </a:rPr>
              <a:t>Màn</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hình</a:t>
            </a:r>
            <a:r>
              <a:rPr lang="en-US" sz="1400" dirty="0">
                <a:latin typeface="Times New Roman" panose="02020603050405020304" pitchFamily="18" charset="0"/>
                <a:ea typeface="Calibri" panose="020F0502020204030204" pitchFamily="34" charset="0"/>
              </a:rPr>
              <a:t> Backstage View</a:t>
            </a:r>
            <a:endParaRPr lang="en-US" dirty="0"/>
          </a:p>
        </p:txBody>
      </p:sp>
    </p:spTree>
    <p:extLst>
      <p:ext uri="{BB962C8B-B14F-4D97-AF65-F5344CB8AC3E}">
        <p14:creationId xmlns:p14="http://schemas.microsoft.com/office/powerpoint/2010/main" val="1896360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Hướng</a:t>
            </a:r>
            <a:r>
              <a:rPr lang="en-US" dirty="0" smtClean="0"/>
              <a:t> </a:t>
            </a:r>
            <a:r>
              <a:rPr lang="en-US" dirty="0" err="1" smtClean="0"/>
              <a:t>dẫn</a:t>
            </a:r>
            <a:r>
              <a:rPr lang="en-US" dirty="0" smtClean="0"/>
              <a:t> </a:t>
            </a:r>
            <a:r>
              <a:rPr lang="en-US" dirty="0" err="1" smtClean="0"/>
              <a:t>sử</a:t>
            </a:r>
            <a:r>
              <a:rPr lang="en-US" dirty="0" smtClean="0"/>
              <a:t> </a:t>
            </a:r>
            <a:r>
              <a:rPr lang="en-US" dirty="0" err="1" smtClean="0"/>
              <a:t>dụng</a:t>
            </a:r>
            <a:endParaRPr lang="en-US" dirty="0"/>
          </a:p>
        </p:txBody>
      </p:sp>
      <p:sp>
        <p:nvSpPr>
          <p:cNvPr id="3" name="Content Placeholder 2"/>
          <p:cNvSpPr>
            <a:spLocks noGrp="1"/>
          </p:cNvSpPr>
          <p:nvPr>
            <p:ph type="body" sz="quarter" idx="13"/>
          </p:nvPr>
        </p:nvSpPr>
        <p:spPr>
          <a:xfrm>
            <a:off x="665018" y="925417"/>
            <a:ext cx="7845137" cy="3627533"/>
          </a:xfrm>
        </p:spPr>
        <p:txBody>
          <a:bodyPr anchor="ctr"/>
          <a:lstStyle/>
          <a:p>
            <a:r>
              <a:rPr lang="en-US" sz="2200" dirty="0" err="1" smtClean="0"/>
              <a:t>Sử</a:t>
            </a:r>
            <a:r>
              <a:rPr lang="en-US" sz="2200" dirty="0" smtClean="0"/>
              <a:t> </a:t>
            </a:r>
            <a:r>
              <a:rPr lang="en-US" sz="2200" dirty="0" err="1" smtClean="0"/>
              <a:t>dụng</a:t>
            </a:r>
            <a:r>
              <a:rPr lang="en-US" sz="2200" dirty="0" smtClean="0"/>
              <a:t> </a:t>
            </a:r>
            <a:r>
              <a:rPr lang="en-US" sz="2200" dirty="0" err="1" smtClean="0"/>
              <a:t>màn</a:t>
            </a:r>
            <a:r>
              <a:rPr lang="en-US" sz="2200" dirty="0" smtClean="0"/>
              <a:t> </a:t>
            </a:r>
            <a:r>
              <a:rPr lang="en-US" sz="2200" dirty="0" err="1" smtClean="0"/>
              <a:t>hình</a:t>
            </a:r>
            <a:r>
              <a:rPr lang="en-US" sz="2200" dirty="0" smtClean="0"/>
              <a:t> ở </a:t>
            </a:r>
            <a:r>
              <a:rPr lang="en-US" sz="2200" dirty="0" err="1" smtClean="0"/>
              <a:t>chế</a:t>
            </a:r>
            <a:r>
              <a:rPr lang="en-US" sz="2200" dirty="0" smtClean="0"/>
              <a:t> </a:t>
            </a:r>
            <a:r>
              <a:rPr lang="en-US" sz="2200" dirty="0" err="1" smtClean="0"/>
              <a:t>độ</a:t>
            </a:r>
            <a:r>
              <a:rPr lang="en-US" sz="2200" dirty="0" smtClean="0"/>
              <a:t> </a:t>
            </a:r>
            <a:r>
              <a:rPr lang="en-US" sz="2200" b="1" dirty="0" smtClean="0"/>
              <a:t>Show Presenter View </a:t>
            </a:r>
            <a:r>
              <a:rPr lang="en-US" sz="2200" dirty="0" err="1" smtClean="0"/>
              <a:t>bao</a:t>
            </a:r>
            <a:r>
              <a:rPr lang="en-US" sz="2200" dirty="0" smtClean="0"/>
              <a:t> </a:t>
            </a:r>
            <a:r>
              <a:rPr lang="en-US" sz="2200" dirty="0" err="1" smtClean="0"/>
              <a:t>gồm</a:t>
            </a:r>
            <a:r>
              <a:rPr lang="en-US" sz="2200" dirty="0" smtClean="0"/>
              <a:t> </a:t>
            </a:r>
            <a:r>
              <a:rPr lang="en-US" sz="2200" dirty="0" err="1" smtClean="0"/>
              <a:t>phần</a:t>
            </a:r>
            <a:r>
              <a:rPr lang="en-US" sz="2200" dirty="0" smtClean="0"/>
              <a:t> </a:t>
            </a:r>
            <a:r>
              <a:rPr lang="en-US" sz="2200" b="1" dirty="0" err="1" smtClean="0"/>
              <a:t>lý</a:t>
            </a:r>
            <a:r>
              <a:rPr lang="en-US" sz="2200" b="1" dirty="0" smtClean="0"/>
              <a:t> </a:t>
            </a:r>
            <a:r>
              <a:rPr lang="en-US" sz="2200" b="1" dirty="0" err="1" smtClean="0"/>
              <a:t>thuyết</a:t>
            </a:r>
            <a:r>
              <a:rPr lang="en-US" sz="2200" b="1" dirty="0" smtClean="0"/>
              <a:t> </a:t>
            </a:r>
            <a:r>
              <a:rPr lang="en-US" sz="2200" dirty="0" err="1" smtClean="0"/>
              <a:t>và</a:t>
            </a:r>
            <a:r>
              <a:rPr lang="en-US" sz="2200" dirty="0" smtClean="0"/>
              <a:t> </a:t>
            </a:r>
            <a:r>
              <a:rPr lang="en-US" sz="2200" b="1" dirty="0" err="1" smtClean="0"/>
              <a:t>hướng</a:t>
            </a:r>
            <a:r>
              <a:rPr lang="en-US" sz="2200" b="1" dirty="0" smtClean="0"/>
              <a:t> </a:t>
            </a:r>
            <a:r>
              <a:rPr lang="en-US" sz="2200" b="1" dirty="0" err="1" smtClean="0"/>
              <a:t>dẫn</a:t>
            </a:r>
            <a:r>
              <a:rPr lang="en-US" sz="2200" b="1" dirty="0" smtClean="0"/>
              <a:t> </a:t>
            </a:r>
            <a:r>
              <a:rPr lang="en-US" sz="2200" b="1" dirty="0" err="1" smtClean="0"/>
              <a:t>thao</a:t>
            </a:r>
            <a:r>
              <a:rPr lang="en-US" sz="2200" b="1" dirty="0" smtClean="0"/>
              <a:t> </a:t>
            </a:r>
            <a:r>
              <a:rPr lang="en-US" sz="2200" b="1" dirty="0" err="1" smtClean="0"/>
              <a:t>tác</a:t>
            </a:r>
            <a:r>
              <a:rPr lang="en-US" sz="2200" b="1" dirty="0" smtClean="0"/>
              <a:t> </a:t>
            </a:r>
            <a:r>
              <a:rPr lang="en-US" sz="2200" b="1" dirty="0" err="1" smtClean="0"/>
              <a:t>thực</a:t>
            </a:r>
            <a:r>
              <a:rPr lang="en-US" sz="2200" b="1" dirty="0" smtClean="0"/>
              <a:t> </a:t>
            </a:r>
            <a:r>
              <a:rPr lang="en-US" sz="2200" b="1" dirty="0" err="1" smtClean="0"/>
              <a:t>hành</a:t>
            </a:r>
            <a:endParaRPr lang="en-US" sz="2200" b="1" dirty="0" smtClean="0"/>
          </a:p>
          <a:p>
            <a:r>
              <a:rPr lang="en-US" sz="2200" dirty="0" err="1" smtClean="0"/>
              <a:t>Các</a:t>
            </a:r>
            <a:r>
              <a:rPr lang="en-US" sz="2200" dirty="0" smtClean="0"/>
              <a:t> </a:t>
            </a:r>
            <a:r>
              <a:rPr lang="en-US" sz="2200" dirty="0" err="1" smtClean="0"/>
              <a:t>câu</a:t>
            </a:r>
            <a:r>
              <a:rPr lang="en-US" sz="2200" dirty="0" smtClean="0"/>
              <a:t> </a:t>
            </a:r>
            <a:r>
              <a:rPr lang="en-US" sz="2200" dirty="0" err="1" smtClean="0"/>
              <a:t>hỏi</a:t>
            </a:r>
            <a:r>
              <a:rPr lang="en-US" sz="2200" dirty="0" smtClean="0"/>
              <a:t> </a:t>
            </a:r>
            <a:r>
              <a:rPr lang="en-US" sz="2200" dirty="0" err="1" smtClean="0"/>
              <a:t>ôn</a:t>
            </a:r>
            <a:r>
              <a:rPr lang="en-US" sz="2200" dirty="0" smtClean="0"/>
              <a:t> </a:t>
            </a:r>
            <a:r>
              <a:rPr lang="en-US" sz="2200" dirty="0" err="1" smtClean="0"/>
              <a:t>tập</a:t>
            </a:r>
            <a:r>
              <a:rPr lang="en-US" sz="2200" dirty="0" smtClean="0"/>
              <a:t> </a:t>
            </a:r>
            <a:r>
              <a:rPr lang="en-US" sz="2200" dirty="0" err="1" smtClean="0"/>
              <a:t>bao</a:t>
            </a:r>
            <a:r>
              <a:rPr lang="en-US" sz="2200" dirty="0" smtClean="0"/>
              <a:t> </a:t>
            </a:r>
            <a:r>
              <a:rPr lang="en-US" sz="2200" dirty="0" err="1" smtClean="0"/>
              <a:t>gồm</a:t>
            </a:r>
            <a:r>
              <a:rPr lang="en-US" sz="2200" dirty="0" smtClean="0"/>
              <a:t> </a:t>
            </a:r>
            <a:r>
              <a:rPr lang="en-US" sz="2200" dirty="0" err="1" smtClean="0"/>
              <a:t>cả</a:t>
            </a:r>
            <a:r>
              <a:rPr lang="en-US" sz="2200" dirty="0" smtClean="0"/>
              <a:t> </a:t>
            </a:r>
            <a:r>
              <a:rPr lang="en-US" sz="2200" dirty="0" err="1" smtClean="0"/>
              <a:t>phần</a:t>
            </a:r>
            <a:r>
              <a:rPr lang="en-US" sz="2200" dirty="0" smtClean="0"/>
              <a:t> </a:t>
            </a:r>
            <a:r>
              <a:rPr lang="en-US" sz="2200" dirty="0" err="1" smtClean="0"/>
              <a:t>đáp</a:t>
            </a:r>
            <a:r>
              <a:rPr lang="en-US" sz="2200" dirty="0" smtClean="0"/>
              <a:t> </a:t>
            </a:r>
            <a:r>
              <a:rPr lang="en-US" sz="2200" dirty="0" err="1" smtClean="0"/>
              <a:t>án</a:t>
            </a:r>
            <a:r>
              <a:rPr lang="en-US" sz="2200" dirty="0" smtClean="0"/>
              <a:t> </a:t>
            </a:r>
            <a:r>
              <a:rPr lang="en-US" sz="2200" dirty="0" err="1" smtClean="0"/>
              <a:t>dưới</a:t>
            </a:r>
            <a:r>
              <a:rPr lang="en-US" sz="2200" dirty="0" smtClean="0"/>
              <a:t> </a:t>
            </a:r>
            <a:r>
              <a:rPr lang="en-US" sz="2200" dirty="0" err="1" smtClean="0"/>
              <a:t>dạng</a:t>
            </a:r>
            <a:r>
              <a:rPr lang="en-US" sz="2200" dirty="0" smtClean="0"/>
              <a:t> </a:t>
            </a:r>
            <a:r>
              <a:rPr lang="en-US" sz="2200" b="1" dirty="0" smtClean="0"/>
              <a:t>Animation</a:t>
            </a:r>
            <a:endParaRPr lang="en-US" sz="2200" b="1" dirty="0" smtClean="0"/>
          </a:p>
        </p:txBody>
      </p:sp>
      <p:sp>
        <p:nvSpPr>
          <p:cNvPr id="4" name="Date Placeholder 3"/>
          <p:cNvSpPr>
            <a:spLocks noGrp="1"/>
          </p:cNvSpPr>
          <p:nvPr>
            <p:ph type="dt" sz="half" idx="14"/>
          </p:nvPr>
        </p:nvSpPr>
        <p:spPr/>
        <p:txBody>
          <a:bodyPr/>
          <a:lstStyle/>
          <a:p>
            <a:fld id="{2128FE97-7DB6-4A20-8E18-1507437E67B9}" type="datetime1">
              <a:rPr lang="en-US" smtClean="0"/>
              <a:t>5/14/2019</a:t>
            </a:fld>
            <a:endParaRPr lang="en-US"/>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a:t>
            </a:fld>
            <a:endParaRPr lang="en-US"/>
          </a:p>
        </p:txBody>
      </p:sp>
    </p:spTree>
    <p:extLst>
      <p:ext uri="{BB962C8B-B14F-4D97-AF65-F5344CB8AC3E}">
        <p14:creationId xmlns:p14="http://schemas.microsoft.com/office/powerpoint/2010/main" val="3018325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 </a:t>
            </a:r>
            <a:r>
              <a:rPr lang="en-US" dirty="0" err="1"/>
              <a:t>chuyển</a:t>
            </a:r>
            <a:r>
              <a:rPr lang="en-US" dirty="0"/>
              <a:t> </a:t>
            </a:r>
            <a:r>
              <a:rPr lang="en-US" dirty="0" err="1" smtClean="0"/>
              <a:t>trong</a:t>
            </a:r>
            <a:r>
              <a:rPr lang="en-US" dirty="0" smtClean="0"/>
              <a:t> </a:t>
            </a:r>
            <a:r>
              <a:rPr lang="en-US" dirty="0" err="1"/>
              <a:t>phạm</a:t>
            </a:r>
            <a:r>
              <a:rPr lang="en-US" dirty="0"/>
              <a:t> vi </a:t>
            </a:r>
            <a:r>
              <a:rPr lang="en-US" dirty="0" err="1"/>
              <a:t>tài</a:t>
            </a:r>
            <a:r>
              <a:rPr lang="en-US" dirty="0"/>
              <a:t> </a:t>
            </a:r>
            <a:r>
              <a:rPr lang="en-US" dirty="0" err="1"/>
              <a:t>liệu</a:t>
            </a:r>
            <a:endParaRPr lang="en-US" dirty="0"/>
          </a:p>
        </p:txBody>
      </p:sp>
      <p:sp>
        <p:nvSpPr>
          <p:cNvPr id="3" name="Content Placeholder 2"/>
          <p:cNvSpPr>
            <a:spLocks noGrp="1"/>
          </p:cNvSpPr>
          <p:nvPr>
            <p:ph type="body" sz="quarter" idx="13"/>
          </p:nvPr>
        </p:nvSpPr>
        <p:spPr>
          <a:xfrm>
            <a:off x="432182" y="1024569"/>
            <a:ext cx="8279636" cy="3742695"/>
          </a:xfrm>
        </p:spPr>
        <p:txBody>
          <a:bodyPr>
            <a:normAutofit/>
          </a:bodyPr>
          <a:lstStyle/>
          <a:p>
            <a:pPr algn="just">
              <a:lnSpc>
                <a:spcPct val="100000"/>
              </a:lnSpc>
            </a:pPr>
            <a:r>
              <a:rPr lang="en-US" sz="2200" dirty="0" err="1" smtClean="0"/>
              <a:t>Có</a:t>
            </a:r>
            <a:r>
              <a:rPr lang="en-US" sz="2200" dirty="0" smtClean="0"/>
              <a:t> </a:t>
            </a:r>
            <a:r>
              <a:rPr lang="en-US" sz="2200" dirty="0" err="1"/>
              <a:t>thể</a:t>
            </a:r>
            <a:r>
              <a:rPr lang="en-US" sz="2200" dirty="0"/>
              <a:t> </a:t>
            </a:r>
            <a:r>
              <a:rPr lang="en-US" sz="2200" dirty="0" err="1"/>
              <a:t>sử</a:t>
            </a:r>
            <a:r>
              <a:rPr lang="en-US" sz="2200" dirty="0"/>
              <a:t> </a:t>
            </a:r>
            <a:r>
              <a:rPr lang="en-US" sz="2200" dirty="0" err="1"/>
              <a:t>dụng</a:t>
            </a:r>
            <a:r>
              <a:rPr lang="en-US" sz="2200" dirty="0"/>
              <a:t> </a:t>
            </a:r>
            <a:r>
              <a:rPr lang="en-US" sz="2200" dirty="0" err="1"/>
              <a:t>chuột</a:t>
            </a:r>
            <a:r>
              <a:rPr lang="en-US" sz="2200" dirty="0"/>
              <a:t>, </a:t>
            </a:r>
            <a:r>
              <a:rPr lang="en-US" sz="2200" dirty="0" err="1"/>
              <a:t>bàn</a:t>
            </a:r>
            <a:r>
              <a:rPr lang="en-US" sz="2200" dirty="0"/>
              <a:t> </a:t>
            </a:r>
            <a:r>
              <a:rPr lang="en-US" sz="2200" dirty="0" err="1"/>
              <a:t>phím</a:t>
            </a:r>
            <a:r>
              <a:rPr lang="en-US" sz="2200" dirty="0"/>
              <a:t> </a:t>
            </a:r>
            <a:r>
              <a:rPr lang="en-US" sz="2200" dirty="0" err="1"/>
              <a:t>và</a:t>
            </a:r>
            <a:r>
              <a:rPr lang="en-US" sz="2200" dirty="0"/>
              <a:t> </a:t>
            </a:r>
            <a:r>
              <a:rPr lang="en-US" sz="2200" dirty="0" err="1"/>
              <a:t>các</a:t>
            </a:r>
            <a:r>
              <a:rPr lang="en-US" sz="2200" dirty="0"/>
              <a:t> </a:t>
            </a:r>
            <a:r>
              <a:rPr lang="en-US" sz="2200" dirty="0" err="1"/>
              <a:t>công</a:t>
            </a:r>
            <a:r>
              <a:rPr lang="en-US" sz="2200" dirty="0"/>
              <a:t> </a:t>
            </a:r>
            <a:r>
              <a:rPr lang="en-US" sz="2200" dirty="0" err="1"/>
              <a:t>cụ</a:t>
            </a:r>
            <a:r>
              <a:rPr lang="en-US" sz="2200" dirty="0"/>
              <a:t> </a:t>
            </a:r>
            <a:r>
              <a:rPr lang="en-US" sz="2200" dirty="0" err="1"/>
              <a:t>điều</a:t>
            </a:r>
            <a:r>
              <a:rPr lang="en-US" sz="2200" dirty="0"/>
              <a:t> </a:t>
            </a:r>
            <a:r>
              <a:rPr lang="en-US" sz="2200" dirty="0" err="1" smtClean="0"/>
              <a:t>hướng</a:t>
            </a:r>
            <a:r>
              <a:rPr lang="en-US" sz="2200" dirty="0" smtClean="0"/>
              <a:t>.</a:t>
            </a:r>
            <a:endParaRPr lang="en-US" sz="2200"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20488671"/>
              </p:ext>
            </p:extLst>
          </p:nvPr>
        </p:nvGraphicFramePr>
        <p:xfrm>
          <a:off x="1200150" y="1485131"/>
          <a:ext cx="6743700" cy="3065018"/>
        </p:xfrm>
        <a:graphic>
          <a:graphicData uri="http://schemas.openxmlformats.org/drawingml/2006/table">
            <a:tbl>
              <a:tblPr firstRow="1" firstCol="1" bandRow="1">
                <a:tableStyleId>{5C22544A-7EE6-4342-B048-85BDC9FD1C3A}</a:tableStyleId>
              </a:tblPr>
              <a:tblGrid>
                <a:gridCol w="3606733"/>
                <a:gridCol w="3136967"/>
              </a:tblGrid>
              <a:tr h="2959501">
                <a:tc>
                  <a:txBody>
                    <a:bodyPr/>
                    <a:lstStyle/>
                    <a:p>
                      <a:pPr marL="228600" marR="0" algn="just">
                        <a:lnSpc>
                          <a:spcPct val="115000"/>
                        </a:lnSpc>
                        <a:spcBef>
                          <a:spcPts val="300"/>
                        </a:spcBef>
                        <a:spcAft>
                          <a:spcPts val="65"/>
                        </a:spcAft>
                        <a:tabLst>
                          <a:tab pos="558800" algn="l"/>
                          <a:tab pos="1943100" algn="l"/>
                        </a:tabLst>
                      </a:pPr>
                      <a:r>
                        <a:rPr lang="en-CA" sz="1500" b="1" dirty="0">
                          <a:effectLst/>
                          <a:latin typeface="Times New Roman" panose="02020603050405020304" pitchFamily="18" charset="0"/>
                          <a:cs typeface="Times New Roman" panose="02020603050405020304" pitchFamily="18" charset="0"/>
                        </a:rPr>
                        <a:t>Desired Movement	Press</a:t>
                      </a:r>
                      <a:endParaRPr lang="en-US" sz="1500" b="1"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Ký</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tự</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tiếp</a:t>
                      </a:r>
                      <a:r>
                        <a:rPr lang="en-CA" sz="1500" b="0" dirty="0">
                          <a:effectLst/>
                          <a:latin typeface="Times New Roman" panose="02020603050405020304" pitchFamily="18" charset="0"/>
                          <a:cs typeface="Times New Roman" panose="02020603050405020304" pitchFamily="18" charset="0"/>
                        </a:rPr>
                        <a:t>	RIGHT arrow</a:t>
                      </a:r>
                      <a:endParaRPr lang="en-US" sz="1500" b="0"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Ký</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tự</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trước</a:t>
                      </a:r>
                      <a:r>
                        <a:rPr lang="en-CA" sz="1500" b="0" dirty="0">
                          <a:effectLst/>
                          <a:latin typeface="Times New Roman" panose="02020603050405020304" pitchFamily="18" charset="0"/>
                          <a:cs typeface="Times New Roman" panose="02020603050405020304" pitchFamily="18" charset="0"/>
                        </a:rPr>
                        <a:t>	LEFT arrow</a:t>
                      </a:r>
                      <a:endParaRPr lang="en-US" sz="1500" b="0" dirty="0">
                        <a:effectLst/>
                        <a:latin typeface="Times New Roman" panose="02020603050405020304" pitchFamily="18" charset="0"/>
                        <a:cs typeface="Times New Roman" panose="02020603050405020304" pitchFamily="18" charset="0"/>
                      </a:endParaRPr>
                    </a:p>
                    <a:p>
                      <a:pPr marL="228600" marR="0" indent="-17145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Từ</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tiếp</a:t>
                      </a:r>
                      <a:r>
                        <a:rPr lang="en-CA" sz="1500" b="0" dirty="0">
                          <a:effectLst/>
                          <a:latin typeface="Times New Roman" panose="02020603050405020304" pitchFamily="18" charset="0"/>
                          <a:cs typeface="Times New Roman" panose="02020603050405020304" pitchFamily="18" charset="0"/>
                        </a:rPr>
                        <a:t>	CTRL+RIGHT</a:t>
                      </a:r>
                      <a:endParaRPr lang="en-US" sz="1500" b="0"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Từ</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trước</a:t>
                      </a:r>
                      <a:r>
                        <a:rPr lang="en-CA" sz="1500" b="0" dirty="0">
                          <a:effectLst/>
                          <a:latin typeface="Times New Roman" panose="02020603050405020304" pitchFamily="18" charset="0"/>
                          <a:cs typeface="Times New Roman" panose="02020603050405020304" pitchFamily="18" charset="0"/>
                        </a:rPr>
                        <a:t> 	CTRL+LEFT</a:t>
                      </a:r>
                      <a:endParaRPr lang="en-US" sz="1500" b="0"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Đầu</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dòng</a:t>
                      </a:r>
                      <a:r>
                        <a:rPr lang="en-CA" sz="1500" b="0" dirty="0">
                          <a:effectLst/>
                          <a:latin typeface="Times New Roman" panose="02020603050405020304" pitchFamily="18" charset="0"/>
                          <a:cs typeface="Times New Roman" panose="02020603050405020304" pitchFamily="18" charset="0"/>
                        </a:rPr>
                        <a:t>	HOME</a:t>
                      </a:r>
                      <a:endParaRPr lang="en-US" sz="1500" b="0"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Cuối</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dòng</a:t>
                      </a:r>
                      <a:r>
                        <a:rPr lang="en-CA" sz="1500" b="0" dirty="0">
                          <a:effectLst/>
                          <a:latin typeface="Times New Roman" panose="02020603050405020304" pitchFamily="18" charset="0"/>
                          <a:cs typeface="Times New Roman" panose="02020603050405020304" pitchFamily="18" charset="0"/>
                        </a:rPr>
                        <a:t>	END</a:t>
                      </a:r>
                      <a:endParaRPr lang="en-US" sz="1500" b="0"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Đầu</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tài</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liệu</a:t>
                      </a:r>
                      <a:r>
                        <a:rPr lang="en-CA" sz="1500" b="0" dirty="0">
                          <a:effectLst/>
                          <a:latin typeface="Times New Roman" panose="02020603050405020304" pitchFamily="18" charset="0"/>
                          <a:cs typeface="Times New Roman" panose="02020603050405020304" pitchFamily="18" charset="0"/>
                        </a:rPr>
                        <a:t> 	CTRL+HOME</a:t>
                      </a:r>
                      <a:endParaRPr lang="en-US" sz="1500" b="0"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65"/>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Cuối</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tài</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liệu</a:t>
                      </a:r>
                      <a:r>
                        <a:rPr lang="en-CA" sz="1500" b="0" dirty="0">
                          <a:effectLst/>
                          <a:latin typeface="Times New Roman" panose="02020603050405020304" pitchFamily="18" charset="0"/>
                          <a:cs typeface="Times New Roman" panose="02020603050405020304" pitchFamily="18" charset="0"/>
                        </a:rPr>
                        <a:t>	CTRL+END</a:t>
                      </a:r>
                      <a:endParaRPr lang="en-US" sz="1500" b="0" dirty="0">
                        <a:effectLst/>
                        <a:latin typeface="Times New Roman" panose="02020603050405020304" pitchFamily="18" charset="0"/>
                        <a:cs typeface="Times New Roman" panose="02020603050405020304" pitchFamily="18" charset="0"/>
                      </a:endParaRPr>
                    </a:p>
                    <a:p>
                      <a:pPr marL="57150" marR="0" algn="just">
                        <a:lnSpc>
                          <a:spcPct val="115000"/>
                        </a:lnSpc>
                        <a:spcBef>
                          <a:spcPts val="300"/>
                        </a:spcBef>
                        <a:spcAft>
                          <a:spcPts val="390"/>
                        </a:spcAft>
                        <a:tabLst>
                          <a:tab pos="558800" algn="l"/>
                          <a:tab pos="1943100" algn="l"/>
                        </a:tabLst>
                      </a:pPr>
                      <a:r>
                        <a:rPr lang="en-CA" sz="1500" b="0" dirty="0" err="1">
                          <a:effectLst/>
                          <a:latin typeface="Times New Roman" panose="02020603050405020304" pitchFamily="18" charset="0"/>
                          <a:cs typeface="Times New Roman" panose="02020603050405020304" pitchFamily="18" charset="0"/>
                        </a:rPr>
                        <a:t>Chuyển</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đến</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trang</a:t>
                      </a:r>
                      <a:r>
                        <a:rPr lang="en-CA" sz="1500" b="0" dirty="0">
                          <a:effectLst/>
                          <a:latin typeface="Times New Roman" panose="02020603050405020304" pitchFamily="18" charset="0"/>
                          <a:cs typeface="Times New Roman" panose="02020603050405020304" pitchFamily="18" charset="0"/>
                        </a:rPr>
                        <a:t>	CTRL+G or F5</a:t>
                      </a:r>
                      <a:endParaRPr lang="en-US"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0" algn="just">
                        <a:lnSpc>
                          <a:spcPct val="115000"/>
                        </a:lnSpc>
                        <a:spcBef>
                          <a:spcPts val="300"/>
                        </a:spcBef>
                        <a:spcAft>
                          <a:spcPts val="65"/>
                        </a:spcAft>
                        <a:tabLst>
                          <a:tab pos="558800" algn="l"/>
                          <a:tab pos="1828800" algn="l"/>
                        </a:tabLst>
                      </a:pPr>
                      <a:r>
                        <a:rPr lang="en-CA" sz="1500" b="1" dirty="0">
                          <a:effectLst/>
                          <a:latin typeface="Times New Roman" panose="02020603050405020304" pitchFamily="18" charset="0"/>
                          <a:cs typeface="Times New Roman" panose="02020603050405020304" pitchFamily="18" charset="0"/>
                        </a:rPr>
                        <a:t>Desired Movement	Press</a:t>
                      </a:r>
                      <a:endParaRPr lang="en-US" sz="1500" b="1"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err="1">
                          <a:effectLst/>
                          <a:latin typeface="Times New Roman" panose="02020603050405020304" pitchFamily="18" charset="0"/>
                          <a:cs typeface="Times New Roman" panose="02020603050405020304" pitchFamily="18" charset="0"/>
                        </a:rPr>
                        <a:t>Dòng</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tiếp</a:t>
                      </a:r>
                      <a:r>
                        <a:rPr lang="en-CA" sz="1500" b="0" dirty="0">
                          <a:effectLst/>
                          <a:latin typeface="Times New Roman" panose="02020603050405020304" pitchFamily="18" charset="0"/>
                          <a:cs typeface="Times New Roman" panose="02020603050405020304" pitchFamily="18" charset="0"/>
                        </a:rPr>
                        <a:t>	DOWN</a:t>
                      </a:r>
                      <a:endParaRPr lang="en-US" sz="1500" b="0"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err="1">
                          <a:effectLst/>
                          <a:latin typeface="Times New Roman" panose="02020603050405020304" pitchFamily="18" charset="0"/>
                          <a:cs typeface="Times New Roman" panose="02020603050405020304" pitchFamily="18" charset="0"/>
                        </a:rPr>
                        <a:t>Dòng</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trước</a:t>
                      </a:r>
                      <a:r>
                        <a:rPr lang="en-CA" sz="1500" b="0" dirty="0">
                          <a:effectLst/>
                          <a:latin typeface="Times New Roman" panose="02020603050405020304" pitchFamily="18" charset="0"/>
                          <a:cs typeface="Times New Roman" panose="02020603050405020304" pitchFamily="18" charset="0"/>
                        </a:rPr>
                        <a:t>	UP </a:t>
                      </a:r>
                      <a:endParaRPr lang="en-US" sz="1500" b="0"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err="1">
                          <a:effectLst/>
                          <a:latin typeface="Times New Roman" panose="02020603050405020304" pitchFamily="18" charset="0"/>
                          <a:cs typeface="Times New Roman" panose="02020603050405020304" pitchFamily="18" charset="0"/>
                        </a:rPr>
                        <a:t>Đoạn</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tiếp</a:t>
                      </a:r>
                      <a:r>
                        <a:rPr lang="en-CA" sz="1500" b="0" dirty="0">
                          <a:effectLst/>
                          <a:latin typeface="Times New Roman" panose="02020603050405020304" pitchFamily="18" charset="0"/>
                          <a:cs typeface="Times New Roman" panose="02020603050405020304" pitchFamily="18" charset="0"/>
                        </a:rPr>
                        <a:t>	CTRL+DOWN</a:t>
                      </a:r>
                      <a:endParaRPr lang="en-US" sz="1500" b="0"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err="1">
                          <a:effectLst/>
                          <a:latin typeface="Times New Roman" panose="02020603050405020304" pitchFamily="18" charset="0"/>
                          <a:cs typeface="Times New Roman" panose="02020603050405020304" pitchFamily="18" charset="0"/>
                        </a:rPr>
                        <a:t>Đoạn</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trước</a:t>
                      </a:r>
                      <a:r>
                        <a:rPr lang="en-CA" sz="1500" b="0" dirty="0">
                          <a:effectLst/>
                          <a:latin typeface="Times New Roman" panose="02020603050405020304" pitchFamily="18" charset="0"/>
                          <a:cs typeface="Times New Roman" panose="02020603050405020304" pitchFamily="18" charset="0"/>
                        </a:rPr>
                        <a:t>	CTRL+UP</a:t>
                      </a:r>
                      <a:endParaRPr lang="en-US" sz="1500" b="0"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err="1">
                          <a:effectLst/>
                          <a:latin typeface="Times New Roman" panose="02020603050405020304" pitchFamily="18" charset="0"/>
                          <a:cs typeface="Times New Roman" panose="02020603050405020304" pitchFamily="18" charset="0"/>
                        </a:rPr>
                        <a:t>Màn</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hình</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tiếp</a:t>
                      </a:r>
                      <a:r>
                        <a:rPr lang="en-CA" sz="1500" b="0" dirty="0">
                          <a:effectLst/>
                          <a:latin typeface="Times New Roman" panose="02020603050405020304" pitchFamily="18" charset="0"/>
                          <a:cs typeface="Times New Roman" panose="02020603050405020304" pitchFamily="18" charset="0"/>
                        </a:rPr>
                        <a:t>	PGDN</a:t>
                      </a:r>
                      <a:endParaRPr lang="en-US" sz="1500" b="0"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err="1">
                          <a:effectLst/>
                          <a:latin typeface="Times New Roman" panose="02020603050405020304" pitchFamily="18" charset="0"/>
                          <a:cs typeface="Times New Roman" panose="02020603050405020304" pitchFamily="18" charset="0"/>
                        </a:rPr>
                        <a:t>Màn</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hình</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trước</a:t>
                      </a:r>
                      <a:r>
                        <a:rPr lang="en-CA" sz="1500" b="0" dirty="0">
                          <a:effectLst/>
                          <a:latin typeface="Times New Roman" panose="02020603050405020304" pitchFamily="18" charset="0"/>
                          <a:cs typeface="Times New Roman" panose="02020603050405020304" pitchFamily="18" charset="0"/>
                        </a:rPr>
                        <a:t>	PGUP</a:t>
                      </a:r>
                      <a:endParaRPr lang="en-US" sz="1500" b="0"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a:effectLst/>
                          <a:latin typeface="Times New Roman" panose="02020603050405020304" pitchFamily="18" charset="0"/>
                          <a:cs typeface="Times New Roman" panose="02020603050405020304" pitchFamily="18" charset="0"/>
                        </a:rPr>
                        <a:t>Trang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tiếp</a:t>
                      </a:r>
                      <a:r>
                        <a:rPr lang="en-CA" sz="1500" b="0" dirty="0">
                          <a:effectLst/>
                          <a:latin typeface="Times New Roman" panose="02020603050405020304" pitchFamily="18" charset="0"/>
                          <a:cs typeface="Times New Roman" panose="02020603050405020304" pitchFamily="18" charset="0"/>
                        </a:rPr>
                        <a:t>	CTRL+PGDN</a:t>
                      </a:r>
                      <a:endParaRPr lang="en-US" sz="1500" b="0" dirty="0">
                        <a:effectLst/>
                        <a:latin typeface="Times New Roman" panose="02020603050405020304" pitchFamily="18" charset="0"/>
                        <a:cs typeface="Times New Roman" panose="02020603050405020304" pitchFamily="18" charset="0"/>
                      </a:endParaRPr>
                    </a:p>
                    <a:p>
                      <a:pPr marL="114300" marR="0" algn="just">
                        <a:lnSpc>
                          <a:spcPct val="115000"/>
                        </a:lnSpc>
                        <a:spcBef>
                          <a:spcPts val="300"/>
                        </a:spcBef>
                        <a:spcAft>
                          <a:spcPts val="65"/>
                        </a:spcAft>
                        <a:tabLst>
                          <a:tab pos="558800" algn="l"/>
                          <a:tab pos="363220" algn="l"/>
                          <a:tab pos="1828800" algn="l"/>
                        </a:tabLst>
                      </a:pPr>
                      <a:r>
                        <a:rPr lang="en-CA" sz="1500" b="0" dirty="0">
                          <a:effectLst/>
                          <a:latin typeface="Times New Roman" panose="02020603050405020304" pitchFamily="18" charset="0"/>
                          <a:cs typeface="Times New Roman" panose="02020603050405020304" pitchFamily="18" charset="0"/>
                        </a:rPr>
                        <a:t>Trang </a:t>
                      </a:r>
                      <a:r>
                        <a:rPr lang="en-CA" sz="1500" b="0" dirty="0" err="1">
                          <a:effectLst/>
                          <a:latin typeface="Times New Roman" panose="02020603050405020304" pitchFamily="18" charset="0"/>
                          <a:cs typeface="Times New Roman" panose="02020603050405020304" pitchFamily="18" charset="0"/>
                        </a:rPr>
                        <a:t>kế</a:t>
                      </a:r>
                      <a:r>
                        <a:rPr lang="en-CA" sz="1500" b="0" dirty="0">
                          <a:effectLst/>
                          <a:latin typeface="Times New Roman" panose="02020603050405020304" pitchFamily="18" charset="0"/>
                          <a:cs typeface="Times New Roman" panose="02020603050405020304" pitchFamily="18" charset="0"/>
                        </a:rPr>
                        <a:t> </a:t>
                      </a:r>
                      <a:r>
                        <a:rPr lang="en-CA" sz="1500" b="0" dirty="0" err="1">
                          <a:effectLst/>
                          <a:latin typeface="Times New Roman" panose="02020603050405020304" pitchFamily="18" charset="0"/>
                          <a:cs typeface="Times New Roman" panose="02020603050405020304" pitchFamily="18" charset="0"/>
                        </a:rPr>
                        <a:t>trước</a:t>
                      </a:r>
                      <a:r>
                        <a:rPr lang="en-CA" sz="1500" b="0" dirty="0">
                          <a:effectLst/>
                          <a:latin typeface="Times New Roman" panose="02020603050405020304" pitchFamily="18" charset="0"/>
                          <a:cs typeface="Times New Roman" panose="02020603050405020304" pitchFamily="18" charset="0"/>
                        </a:rPr>
                        <a:t>	CTRL+PGUP</a:t>
                      </a:r>
                      <a:endParaRPr lang="en-US" sz="1500" b="0" dirty="0">
                        <a:effectLst/>
                        <a:latin typeface="Times New Roman" panose="02020603050405020304" pitchFamily="18" charset="0"/>
                        <a:cs typeface="Times New Roman" panose="02020603050405020304" pitchFamily="18" charset="0"/>
                      </a:endParaRPr>
                    </a:p>
                    <a:p>
                      <a:pPr marL="0" marR="0" algn="just">
                        <a:lnSpc>
                          <a:spcPct val="115000"/>
                        </a:lnSpc>
                        <a:spcBef>
                          <a:spcPts val="300"/>
                        </a:spcBef>
                        <a:spcAft>
                          <a:spcPts val="65"/>
                        </a:spcAft>
                        <a:tabLst>
                          <a:tab pos="558800" algn="l"/>
                          <a:tab pos="363220" algn="l"/>
                          <a:tab pos="1504950" algn="l"/>
                        </a:tabLst>
                      </a:pPr>
                      <a:r>
                        <a:rPr lang="en-CA" sz="1500" b="0" dirty="0">
                          <a:effectLst/>
                          <a:latin typeface="Times New Roman" panose="02020603050405020304" pitchFamily="18" charset="0"/>
                          <a:cs typeface="Times New Roman" panose="02020603050405020304" pitchFamily="18" charset="0"/>
                        </a:rPr>
                        <a:t> </a:t>
                      </a:r>
                      <a:endParaRPr lang="en-US"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8" name="Rectangle 7"/>
          <p:cNvSpPr/>
          <p:nvPr/>
        </p:nvSpPr>
        <p:spPr>
          <a:xfrm>
            <a:off x="3820031" y="4504818"/>
            <a:ext cx="1503938" cy="307777"/>
          </a:xfrm>
          <a:prstGeom prst="rect">
            <a:avLst/>
          </a:prstGeom>
        </p:spPr>
        <p:txBody>
          <a:bodyPr wrap="none">
            <a:spAutoFit/>
          </a:bodyPr>
          <a:lstStyle/>
          <a:p>
            <a:pPr algn="ctr"/>
            <a:r>
              <a:rPr lang="en-US" sz="1400" dirty="0" err="1">
                <a:latin typeface="Times New Roman" panose="02020603050405020304" pitchFamily="18" charset="0"/>
                <a:ea typeface="Calibri" panose="020F0502020204030204" pitchFamily="34" charset="0"/>
              </a:rPr>
              <a:t>Sử</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dụng</a:t>
            </a:r>
            <a:r>
              <a:rPr lang="en-US" sz="1400" dirty="0">
                <a:latin typeface="Times New Roman" panose="02020603050405020304" pitchFamily="18" charset="0"/>
                <a:ea typeface="Calibri" panose="020F0502020204030204" pitchFamily="34" charset="0"/>
              </a:rPr>
              <a:t> </a:t>
            </a:r>
            <a:r>
              <a:rPr lang="en-US" sz="1400" dirty="0" err="1" smtClean="0">
                <a:latin typeface="Times New Roman" panose="02020603050405020304" pitchFamily="18" charset="0"/>
                <a:ea typeface="Calibri" panose="020F0502020204030204" pitchFamily="34" charset="0"/>
              </a:rPr>
              <a:t>bàn</a:t>
            </a:r>
            <a:r>
              <a:rPr lang="en-US" sz="1400" dirty="0" smtClean="0">
                <a:latin typeface="Times New Roman" panose="02020603050405020304" pitchFamily="18" charset="0"/>
                <a:ea typeface="Calibri" panose="020F0502020204030204" pitchFamily="34" charset="0"/>
              </a:rPr>
              <a:t> </a:t>
            </a:r>
            <a:r>
              <a:rPr lang="en-US" sz="1400" dirty="0" err="1" smtClean="0">
                <a:latin typeface="Times New Roman" panose="02020603050405020304" pitchFamily="18" charset="0"/>
                <a:ea typeface="Calibri" panose="020F0502020204030204" pitchFamily="34" charset="0"/>
              </a:rPr>
              <a:t>phím</a:t>
            </a:r>
            <a:endParaRPr lang="en-US" dirty="0"/>
          </a:p>
        </p:txBody>
      </p:sp>
    </p:spTree>
    <p:extLst>
      <p:ext uri="{BB962C8B-B14F-4D97-AF65-F5344CB8AC3E}">
        <p14:creationId xmlns:p14="http://schemas.microsoft.com/office/powerpoint/2010/main" val="2085263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Làm</a:t>
            </a:r>
            <a:r>
              <a:rPr lang="en-US" dirty="0"/>
              <a:t> </a:t>
            </a:r>
            <a:r>
              <a:rPr lang="en-US" dirty="0" err="1"/>
              <a:t>việc</a:t>
            </a:r>
            <a:r>
              <a:rPr lang="en-US" dirty="0"/>
              <a:t> </a:t>
            </a:r>
            <a:r>
              <a:rPr lang="en-US" dirty="0" err="1"/>
              <a:t>với</a:t>
            </a:r>
            <a:r>
              <a:rPr lang="en-US" dirty="0"/>
              <a:t> </a:t>
            </a:r>
            <a:r>
              <a:rPr lang="en-US" dirty="0" err="1"/>
              <a:t>tài</a:t>
            </a:r>
            <a:r>
              <a:rPr lang="en-US" dirty="0"/>
              <a:t> </a:t>
            </a:r>
            <a:r>
              <a:rPr lang="en-US" dirty="0" err="1"/>
              <a:t>liệu</a:t>
            </a:r>
            <a:endParaRPr lang="en-US" dirty="0"/>
          </a:p>
        </p:txBody>
      </p:sp>
      <p:sp>
        <p:nvSpPr>
          <p:cNvPr id="3" name="Content Placeholder 2"/>
          <p:cNvSpPr>
            <a:spLocks noGrp="1"/>
          </p:cNvSpPr>
          <p:nvPr>
            <p:ph type="body" sz="quarter" idx="13"/>
          </p:nvPr>
        </p:nvSpPr>
        <p:spPr>
          <a:xfrm>
            <a:off x="432182" y="1024569"/>
            <a:ext cx="8279636" cy="3742695"/>
          </a:xfrm>
        </p:spPr>
        <p:txBody>
          <a:bodyPr>
            <a:normAutofit/>
          </a:bodyPr>
          <a:lstStyle/>
          <a:p>
            <a:pPr algn="just">
              <a:lnSpc>
                <a:spcPct val="100000"/>
              </a:lnSpc>
            </a:pPr>
            <a:r>
              <a:rPr lang="en-US" dirty="0" err="1"/>
              <a:t>Tạo</a:t>
            </a:r>
            <a:r>
              <a:rPr lang="en-US" dirty="0"/>
              <a:t> </a:t>
            </a:r>
            <a:r>
              <a:rPr lang="en-US" dirty="0" err="1"/>
              <a:t>tài</a:t>
            </a:r>
            <a:r>
              <a:rPr lang="en-US" dirty="0"/>
              <a:t> </a:t>
            </a:r>
            <a:r>
              <a:rPr lang="en-US" dirty="0" err="1"/>
              <a:t>liệu</a:t>
            </a:r>
            <a:r>
              <a:rPr lang="en-US" dirty="0"/>
              <a:t> </a:t>
            </a:r>
            <a:r>
              <a:rPr lang="en-US" dirty="0" err="1"/>
              <a:t>mới</a:t>
            </a:r>
            <a:endParaRPr lang="en-US" dirty="0"/>
          </a:p>
          <a:p>
            <a:pPr lvl="1" algn="just">
              <a:lnSpc>
                <a:spcPct val="150000"/>
              </a:lnSpc>
            </a:pPr>
            <a:r>
              <a:rPr lang="en-US" dirty="0" err="1"/>
              <a:t>Khi</a:t>
            </a:r>
            <a:r>
              <a:rPr lang="en-US" dirty="0"/>
              <a:t> </a:t>
            </a:r>
            <a:r>
              <a:rPr lang="en-US" dirty="0" err="1"/>
              <a:t>vừa</a:t>
            </a:r>
            <a:r>
              <a:rPr lang="en-US" dirty="0"/>
              <a:t> </a:t>
            </a:r>
            <a:r>
              <a:rPr lang="en-US" dirty="0" err="1"/>
              <a:t>được</a:t>
            </a:r>
            <a:r>
              <a:rPr lang="en-US" dirty="0"/>
              <a:t> </a:t>
            </a:r>
            <a:r>
              <a:rPr lang="en-US" dirty="0" err="1"/>
              <a:t>khởi</a:t>
            </a:r>
            <a:r>
              <a:rPr lang="en-US" dirty="0"/>
              <a:t> </a:t>
            </a:r>
            <a:r>
              <a:rPr lang="en-US" dirty="0" err="1"/>
              <a:t>động</a:t>
            </a:r>
            <a:r>
              <a:rPr lang="en-US" dirty="0"/>
              <a:t>, Word </a:t>
            </a:r>
            <a:r>
              <a:rPr lang="en-US" dirty="0" err="1" smtClean="0"/>
              <a:t>cho</a:t>
            </a:r>
            <a:r>
              <a:rPr lang="en-US" dirty="0" smtClean="0"/>
              <a:t> </a:t>
            </a:r>
            <a:r>
              <a:rPr lang="en-US" dirty="0" err="1"/>
              <a:t>phép</a:t>
            </a:r>
            <a:r>
              <a:rPr lang="en-US" dirty="0"/>
              <a:t> </a:t>
            </a:r>
            <a:r>
              <a:rPr lang="en-US" dirty="0" err="1" smtClean="0"/>
              <a:t>mở</a:t>
            </a:r>
            <a:r>
              <a:rPr lang="en-US" dirty="0" smtClean="0"/>
              <a:t> </a:t>
            </a:r>
            <a:r>
              <a:rPr lang="en-US" dirty="0" err="1"/>
              <a:t>tài</a:t>
            </a:r>
            <a:r>
              <a:rPr lang="en-US" dirty="0"/>
              <a:t> </a:t>
            </a:r>
            <a:r>
              <a:rPr lang="en-US" dirty="0" err="1"/>
              <a:t>liệu</a:t>
            </a:r>
            <a:r>
              <a:rPr lang="en-US" dirty="0"/>
              <a:t> </a:t>
            </a:r>
            <a:r>
              <a:rPr lang="en-US" dirty="0" err="1"/>
              <a:t>vừa</a:t>
            </a:r>
            <a:r>
              <a:rPr lang="en-US" dirty="0"/>
              <a:t> </a:t>
            </a:r>
            <a:r>
              <a:rPr lang="en-US" dirty="0" err="1"/>
              <a:t>mới</a:t>
            </a:r>
            <a:r>
              <a:rPr lang="en-US" dirty="0"/>
              <a:t> </a:t>
            </a:r>
            <a:r>
              <a:rPr lang="en-US" dirty="0" err="1"/>
              <a:t>làm</a:t>
            </a:r>
            <a:r>
              <a:rPr lang="en-US" dirty="0"/>
              <a:t> </a:t>
            </a:r>
            <a:r>
              <a:rPr lang="en-US" dirty="0" err="1"/>
              <a:t>việc</a:t>
            </a:r>
            <a:r>
              <a:rPr lang="en-US" dirty="0"/>
              <a:t> </a:t>
            </a:r>
            <a:r>
              <a:rPr lang="en-US" dirty="0" err="1"/>
              <a:t>trong</a:t>
            </a:r>
            <a:r>
              <a:rPr lang="en-US" dirty="0"/>
              <a:t> </a:t>
            </a:r>
            <a:r>
              <a:rPr lang="en-US" dirty="0" err="1"/>
              <a:t>vùng</a:t>
            </a:r>
            <a:r>
              <a:rPr lang="en-US" dirty="0"/>
              <a:t> </a:t>
            </a:r>
            <a:r>
              <a:rPr lang="en-US" b="1" dirty="0"/>
              <a:t>Recent</a:t>
            </a:r>
            <a:r>
              <a:rPr lang="en-US" dirty="0"/>
              <a:t>, </a:t>
            </a:r>
            <a:r>
              <a:rPr lang="en-US" dirty="0" err="1"/>
              <a:t>tạo</a:t>
            </a:r>
            <a:r>
              <a:rPr lang="en-US" dirty="0"/>
              <a:t> </a:t>
            </a:r>
            <a:r>
              <a:rPr lang="en-US" dirty="0" err="1"/>
              <a:t>một</a:t>
            </a:r>
            <a:r>
              <a:rPr lang="en-US" dirty="0"/>
              <a:t> </a:t>
            </a:r>
            <a:r>
              <a:rPr lang="en-US" dirty="0" err="1"/>
              <a:t>tài</a:t>
            </a:r>
            <a:r>
              <a:rPr lang="en-US" dirty="0"/>
              <a:t> </a:t>
            </a:r>
            <a:r>
              <a:rPr lang="en-US" dirty="0" err="1"/>
              <a:t>liệu</a:t>
            </a:r>
            <a:r>
              <a:rPr lang="en-US" dirty="0"/>
              <a:t> </a:t>
            </a:r>
            <a:r>
              <a:rPr lang="en-US" dirty="0" err="1"/>
              <a:t>mới</a:t>
            </a:r>
            <a:r>
              <a:rPr lang="en-US" dirty="0"/>
              <a:t> </a:t>
            </a:r>
            <a:r>
              <a:rPr lang="en-US" b="1" dirty="0"/>
              <a:t>Blank document</a:t>
            </a:r>
            <a:r>
              <a:rPr lang="en-US" dirty="0"/>
              <a:t> </a:t>
            </a:r>
            <a:r>
              <a:rPr lang="en-US" dirty="0" err="1"/>
              <a:t>hoặc</a:t>
            </a:r>
            <a:r>
              <a:rPr lang="en-US" dirty="0"/>
              <a:t> </a:t>
            </a:r>
            <a:r>
              <a:rPr lang="en-US" dirty="0" err="1"/>
              <a:t>tạo</a:t>
            </a:r>
            <a:r>
              <a:rPr lang="en-US" dirty="0"/>
              <a:t> </a:t>
            </a:r>
            <a:r>
              <a:rPr lang="en-US" dirty="0" err="1"/>
              <a:t>một</a:t>
            </a:r>
            <a:r>
              <a:rPr lang="en-US" dirty="0"/>
              <a:t> </a:t>
            </a:r>
            <a:r>
              <a:rPr lang="en-US" dirty="0" err="1"/>
              <a:t>tài</a:t>
            </a:r>
            <a:r>
              <a:rPr lang="en-US" dirty="0"/>
              <a:t> </a:t>
            </a:r>
            <a:r>
              <a:rPr lang="en-US" dirty="0" err="1"/>
              <a:t>liệu</a:t>
            </a:r>
            <a:r>
              <a:rPr lang="en-US" dirty="0"/>
              <a:t> </a:t>
            </a:r>
            <a:r>
              <a:rPr lang="en-US" dirty="0" err="1"/>
              <a:t>từ</a:t>
            </a:r>
            <a:r>
              <a:rPr lang="en-US" dirty="0"/>
              <a:t> </a:t>
            </a:r>
            <a:r>
              <a:rPr lang="en-US" dirty="0" err="1"/>
              <a:t>các</a:t>
            </a:r>
            <a:r>
              <a:rPr lang="en-US" dirty="0"/>
              <a:t> </a:t>
            </a:r>
            <a:r>
              <a:rPr lang="en-US" dirty="0" err="1"/>
              <a:t>mẫu</a:t>
            </a:r>
            <a:r>
              <a:rPr lang="en-US" dirty="0"/>
              <a:t> (</a:t>
            </a:r>
            <a:r>
              <a:rPr lang="en-US" b="1" dirty="0"/>
              <a:t>Template</a:t>
            </a:r>
            <a:r>
              <a:rPr lang="en-US" dirty="0"/>
              <a:t>).</a:t>
            </a:r>
          </a:p>
          <a:p>
            <a:pPr lvl="1" algn="just">
              <a:lnSpc>
                <a:spcPct val="150000"/>
              </a:lnSpc>
            </a:pPr>
            <a:r>
              <a:rPr lang="en-US" dirty="0" err="1"/>
              <a:t>Các</a:t>
            </a:r>
            <a:r>
              <a:rPr lang="en-US" dirty="0"/>
              <a:t> </a:t>
            </a:r>
            <a:r>
              <a:rPr lang="en-US" dirty="0" err="1"/>
              <a:t>mẫu</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tìm</a:t>
            </a:r>
            <a:r>
              <a:rPr lang="en-US" dirty="0"/>
              <a:t> </a:t>
            </a:r>
            <a:r>
              <a:rPr lang="en-US" dirty="0" err="1"/>
              <a:t>từ</a:t>
            </a:r>
            <a:r>
              <a:rPr lang="en-US" dirty="0"/>
              <a:t> </a:t>
            </a:r>
            <a:r>
              <a:rPr lang="en-US" dirty="0" err="1"/>
              <a:t>danh</a:t>
            </a:r>
            <a:r>
              <a:rPr lang="en-US" dirty="0"/>
              <a:t> </a:t>
            </a:r>
            <a:r>
              <a:rPr lang="en-US" dirty="0" err="1"/>
              <a:t>sách</a:t>
            </a:r>
            <a:r>
              <a:rPr lang="en-US" dirty="0"/>
              <a:t> </a:t>
            </a:r>
            <a:r>
              <a:rPr lang="en-US" dirty="0" err="1"/>
              <a:t>đề</a:t>
            </a:r>
            <a:r>
              <a:rPr lang="en-US" dirty="0"/>
              <a:t> </a:t>
            </a:r>
            <a:r>
              <a:rPr lang="en-US" dirty="0" err="1"/>
              <a:t>nghị</a:t>
            </a:r>
            <a:r>
              <a:rPr lang="en-US" dirty="0"/>
              <a:t> (</a:t>
            </a:r>
            <a:r>
              <a:rPr lang="en-US" b="1" dirty="0"/>
              <a:t>Suggested searches</a:t>
            </a:r>
            <a:r>
              <a:rPr lang="en-US" dirty="0"/>
              <a:t>) </a:t>
            </a:r>
            <a:r>
              <a:rPr lang="en-US" dirty="0" err="1"/>
              <a:t>hoặc</a:t>
            </a:r>
            <a:r>
              <a:rPr lang="en-US" dirty="0"/>
              <a:t> </a:t>
            </a:r>
            <a:r>
              <a:rPr lang="en-US" dirty="0" err="1"/>
              <a:t>từ</a:t>
            </a:r>
            <a:r>
              <a:rPr lang="en-US" dirty="0"/>
              <a:t> </a:t>
            </a:r>
            <a:r>
              <a:rPr lang="en-US" dirty="0" err="1"/>
              <a:t>khóa</a:t>
            </a:r>
            <a:r>
              <a:rPr lang="en-US" dirty="0"/>
              <a:t> </a:t>
            </a:r>
            <a:r>
              <a:rPr lang="en-US" dirty="0" err="1"/>
              <a:t>nhập</a:t>
            </a:r>
            <a:r>
              <a:rPr lang="en-US" dirty="0"/>
              <a:t> </a:t>
            </a:r>
            <a:r>
              <a:rPr lang="en-US" dirty="0" err="1"/>
              <a:t>vào</a:t>
            </a:r>
            <a:r>
              <a:rPr lang="en-US" dirty="0"/>
              <a:t> </a:t>
            </a:r>
            <a:r>
              <a:rPr lang="en-US" dirty="0" err="1"/>
              <a:t>hộp</a:t>
            </a:r>
            <a:r>
              <a:rPr lang="en-US" dirty="0"/>
              <a:t> </a:t>
            </a:r>
            <a:r>
              <a:rPr lang="en-US" dirty="0" err="1"/>
              <a:t>tìm</a:t>
            </a:r>
            <a:r>
              <a:rPr lang="en-US" dirty="0"/>
              <a:t> </a:t>
            </a:r>
            <a:r>
              <a:rPr lang="en-US" dirty="0" err="1"/>
              <a:t>kiếm</a:t>
            </a:r>
            <a:r>
              <a:rPr lang="en-US" dirty="0"/>
              <a:t> </a:t>
            </a:r>
            <a:r>
              <a:rPr lang="en-US" b="1" dirty="0" err="1"/>
              <a:t>Seach</a:t>
            </a:r>
            <a:r>
              <a:rPr lang="en-US" b="1" dirty="0"/>
              <a:t> for online templates.</a:t>
            </a:r>
            <a:endParaRPr lang="en-US" dirty="0"/>
          </a:p>
          <a:p>
            <a:pPr algn="just">
              <a:lnSpc>
                <a:spcPct val="100000"/>
              </a:lnSpc>
            </a:pPr>
            <a:endParaRPr lang="en-US" sz="2200"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21</a:t>
            </a:fld>
            <a:endParaRPr lang="en-US"/>
          </a:p>
        </p:txBody>
      </p:sp>
    </p:spTree>
    <p:extLst>
      <p:ext uri="{BB962C8B-B14F-4D97-AF65-F5344CB8AC3E}">
        <p14:creationId xmlns:p14="http://schemas.microsoft.com/office/powerpoint/2010/main" val="3217903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Làm</a:t>
            </a:r>
            <a:r>
              <a:rPr lang="en-US" dirty="0"/>
              <a:t> </a:t>
            </a:r>
            <a:r>
              <a:rPr lang="en-US" dirty="0" err="1"/>
              <a:t>việc</a:t>
            </a:r>
            <a:r>
              <a:rPr lang="en-US" dirty="0"/>
              <a:t> </a:t>
            </a:r>
            <a:r>
              <a:rPr lang="en-US" dirty="0" err="1"/>
              <a:t>với</a:t>
            </a:r>
            <a:r>
              <a:rPr lang="en-US" dirty="0"/>
              <a:t> </a:t>
            </a:r>
            <a:r>
              <a:rPr lang="en-US" dirty="0" err="1"/>
              <a:t>tài</a:t>
            </a:r>
            <a:r>
              <a:rPr lang="en-US" dirty="0"/>
              <a:t> </a:t>
            </a:r>
            <a:r>
              <a:rPr lang="en-US" dirty="0" err="1"/>
              <a:t>liệu</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22</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375169" y="1111763"/>
            <a:ext cx="6490875" cy="3195832"/>
          </a:xfrm>
          <a:prstGeom prst="rect">
            <a:avLst/>
          </a:prstGeom>
          <a:noFill/>
        </p:spPr>
      </p:pic>
      <p:sp>
        <p:nvSpPr>
          <p:cNvPr id="9" name="Rectangle 8"/>
          <p:cNvSpPr/>
          <p:nvPr/>
        </p:nvSpPr>
        <p:spPr>
          <a:xfrm>
            <a:off x="3326306" y="4383541"/>
            <a:ext cx="2491388" cy="307777"/>
          </a:xfrm>
          <a:prstGeom prst="rect">
            <a:avLst/>
          </a:prstGeom>
        </p:spPr>
        <p:txBody>
          <a:bodyPr wrap="none">
            <a:spAutoFit/>
          </a:bodyPr>
          <a:lstStyle/>
          <a:p>
            <a:r>
              <a:rPr lang="en-US" sz="1400" dirty="0" err="1">
                <a:latin typeface="Times New Roman" panose="02020603050405020304" pitchFamily="18" charset="0"/>
                <a:ea typeface="Calibri" panose="020F0502020204030204" pitchFamily="34" charset="0"/>
              </a:rPr>
              <a:t>Màn</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hình</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khởi</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động</a:t>
            </a:r>
            <a:r>
              <a:rPr lang="en-US" sz="1400" dirty="0">
                <a:latin typeface="Times New Roman" panose="02020603050405020304" pitchFamily="18" charset="0"/>
                <a:ea typeface="Calibri" panose="020F0502020204030204" pitchFamily="34" charset="0"/>
              </a:rPr>
              <a:t> Word 2016</a:t>
            </a:r>
            <a:endParaRPr lang="en-US" dirty="0"/>
          </a:p>
        </p:txBody>
      </p:sp>
    </p:spTree>
    <p:extLst>
      <p:ext uri="{BB962C8B-B14F-4D97-AF65-F5344CB8AC3E}">
        <p14:creationId xmlns:p14="http://schemas.microsoft.com/office/powerpoint/2010/main" val="2902338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Chuyển</a:t>
            </a:r>
            <a:r>
              <a:rPr lang="en-US" dirty="0" smtClean="0"/>
              <a:t> </a:t>
            </a:r>
            <a:r>
              <a:rPr lang="en-US" dirty="0" err="1"/>
              <a:t>truy</a:t>
            </a:r>
            <a:r>
              <a:rPr lang="en-US" dirty="0"/>
              <a:t> </a:t>
            </a:r>
            <a:r>
              <a:rPr lang="en-US" dirty="0" err="1"/>
              <a:t>cập</a:t>
            </a:r>
            <a:r>
              <a:rPr lang="en-US" dirty="0"/>
              <a:t> </a:t>
            </a:r>
            <a:r>
              <a:rPr lang="en-US" dirty="0" err="1"/>
              <a:t>giữa</a:t>
            </a:r>
            <a:r>
              <a:rPr lang="en-US" dirty="0"/>
              <a:t> </a:t>
            </a:r>
            <a:r>
              <a:rPr lang="en-US" dirty="0" err="1"/>
              <a:t>các</a:t>
            </a:r>
            <a:r>
              <a:rPr lang="en-US" dirty="0"/>
              <a:t> </a:t>
            </a:r>
            <a:r>
              <a:rPr lang="en-US" dirty="0" err="1"/>
              <a:t>tài</a:t>
            </a:r>
            <a:r>
              <a:rPr lang="en-US" dirty="0"/>
              <a:t> </a:t>
            </a:r>
            <a:r>
              <a:rPr lang="en-US" dirty="0" err="1"/>
              <a:t>liệu</a:t>
            </a:r>
            <a:endParaRPr lang="en-US" dirty="0"/>
          </a:p>
        </p:txBody>
      </p:sp>
      <p:sp>
        <p:nvSpPr>
          <p:cNvPr id="3" name="Content Placeholder 2"/>
          <p:cNvSpPr>
            <a:spLocks noGrp="1"/>
          </p:cNvSpPr>
          <p:nvPr>
            <p:ph type="body" sz="quarter" idx="13"/>
          </p:nvPr>
        </p:nvSpPr>
        <p:spPr>
          <a:xfrm>
            <a:off x="432182" y="968188"/>
            <a:ext cx="8279636" cy="3372458"/>
          </a:xfrm>
        </p:spPr>
        <p:txBody>
          <a:bodyPr>
            <a:normAutofit/>
          </a:bodyPr>
          <a:lstStyle/>
          <a:p>
            <a:pPr algn="just"/>
            <a:r>
              <a:rPr lang="en-US" dirty="0" err="1"/>
              <a:t>Khi</a:t>
            </a:r>
            <a:r>
              <a:rPr lang="en-US" dirty="0"/>
              <a:t> </a:t>
            </a:r>
            <a:r>
              <a:rPr lang="en-US" dirty="0" err="1" smtClean="0"/>
              <a:t>mở</a:t>
            </a:r>
            <a:r>
              <a:rPr lang="en-US" dirty="0" smtClean="0"/>
              <a:t> </a:t>
            </a:r>
            <a:r>
              <a:rPr lang="en-US" dirty="0" err="1"/>
              <a:t>nhiều</a:t>
            </a:r>
            <a:r>
              <a:rPr lang="en-US" dirty="0"/>
              <a:t> </a:t>
            </a:r>
            <a:r>
              <a:rPr lang="en-US" dirty="0" err="1"/>
              <a:t>tài</a:t>
            </a:r>
            <a:r>
              <a:rPr lang="en-US" dirty="0"/>
              <a:t> </a:t>
            </a:r>
            <a:r>
              <a:rPr lang="en-US" dirty="0" err="1"/>
              <a:t>liệu</a:t>
            </a:r>
            <a:r>
              <a:rPr lang="en-US" dirty="0"/>
              <a:t> </a:t>
            </a:r>
            <a:r>
              <a:rPr lang="en-US" dirty="0" err="1" smtClean="0"/>
              <a:t>cùng</a:t>
            </a:r>
            <a:r>
              <a:rPr lang="en-US" dirty="0" smtClean="0"/>
              <a:t> </a:t>
            </a:r>
            <a:r>
              <a:rPr lang="en-US" dirty="0" err="1"/>
              <a:t>một</a:t>
            </a:r>
            <a:r>
              <a:rPr lang="en-US" dirty="0"/>
              <a:t> </a:t>
            </a:r>
            <a:r>
              <a:rPr lang="en-US" dirty="0" err="1"/>
              <a:t>lúc</a:t>
            </a:r>
            <a:r>
              <a:rPr lang="en-US" dirty="0"/>
              <a:t>, </a:t>
            </a:r>
            <a:r>
              <a:rPr lang="en-US" dirty="0" smtClean="0"/>
              <a:t>Word </a:t>
            </a:r>
            <a:r>
              <a:rPr lang="en-US" dirty="0" err="1" smtClean="0"/>
              <a:t>cho</a:t>
            </a:r>
            <a:r>
              <a:rPr lang="en-US" dirty="0" smtClean="0"/>
              <a:t> </a:t>
            </a:r>
            <a:r>
              <a:rPr lang="en-US" dirty="0" err="1" smtClean="0"/>
              <a:t>phép</a:t>
            </a:r>
            <a:r>
              <a:rPr lang="en-US" dirty="0" smtClean="0"/>
              <a:t> </a:t>
            </a:r>
            <a:r>
              <a:rPr lang="en-US" dirty="0" err="1"/>
              <a:t>chuyển</a:t>
            </a:r>
            <a:r>
              <a:rPr lang="en-US" dirty="0"/>
              <a:t> </a:t>
            </a:r>
            <a:r>
              <a:rPr lang="en-US" dirty="0" err="1"/>
              <a:t>đổi</a:t>
            </a:r>
            <a:r>
              <a:rPr lang="en-US" dirty="0"/>
              <a:t> </a:t>
            </a:r>
            <a:r>
              <a:rPr lang="en-US" dirty="0" err="1"/>
              <a:t>truy</a:t>
            </a:r>
            <a:r>
              <a:rPr lang="en-US" dirty="0"/>
              <a:t> </a:t>
            </a:r>
            <a:r>
              <a:rPr lang="en-US" dirty="0" err="1"/>
              <a:t>cập</a:t>
            </a:r>
            <a:r>
              <a:rPr lang="en-US" dirty="0"/>
              <a:t> </a:t>
            </a:r>
            <a:r>
              <a:rPr lang="en-US" dirty="0" err="1"/>
              <a:t>các</a:t>
            </a:r>
            <a:r>
              <a:rPr lang="en-US" dirty="0"/>
              <a:t> </a:t>
            </a:r>
            <a:r>
              <a:rPr lang="en-US" dirty="0" err="1"/>
              <a:t>tài</a:t>
            </a:r>
            <a:r>
              <a:rPr lang="en-US" dirty="0"/>
              <a:t> </a:t>
            </a:r>
            <a:r>
              <a:rPr lang="en-US" dirty="0" err="1"/>
              <a:t>liệu</a:t>
            </a:r>
            <a:r>
              <a:rPr lang="en-US" dirty="0"/>
              <a:t> </a:t>
            </a:r>
            <a:r>
              <a:rPr lang="en-US" dirty="0" err="1"/>
              <a:t>nhằm</a:t>
            </a:r>
            <a:r>
              <a:rPr lang="en-US" dirty="0"/>
              <a:t> </a:t>
            </a:r>
            <a:r>
              <a:rPr lang="en-US" dirty="0" err="1"/>
              <a:t>phục</a:t>
            </a:r>
            <a:r>
              <a:rPr lang="en-US" dirty="0"/>
              <a:t> </a:t>
            </a:r>
            <a:r>
              <a:rPr lang="en-US" dirty="0" err="1"/>
              <a:t>vụ</a:t>
            </a:r>
            <a:r>
              <a:rPr lang="en-US" dirty="0"/>
              <a:t> </a:t>
            </a:r>
            <a:r>
              <a:rPr lang="en-US" dirty="0" err="1"/>
              <a:t>cho</a:t>
            </a:r>
            <a:r>
              <a:rPr lang="en-US" dirty="0"/>
              <a:t> </a:t>
            </a:r>
            <a:r>
              <a:rPr lang="en-US" dirty="0" err="1"/>
              <a:t>việc</a:t>
            </a:r>
            <a:r>
              <a:rPr lang="en-US" dirty="0"/>
              <a:t> </a:t>
            </a:r>
            <a:r>
              <a:rPr lang="en-US" dirty="0" err="1"/>
              <a:t>tham</a:t>
            </a:r>
            <a:r>
              <a:rPr lang="en-US" dirty="0"/>
              <a:t> </a:t>
            </a:r>
            <a:r>
              <a:rPr lang="en-US" dirty="0" err="1"/>
              <a:t>chiếu</a:t>
            </a:r>
            <a:r>
              <a:rPr lang="en-US" dirty="0"/>
              <a:t>, </a:t>
            </a:r>
            <a:r>
              <a:rPr lang="en-US" dirty="0" err="1"/>
              <a:t>tham</a:t>
            </a:r>
            <a:r>
              <a:rPr lang="en-US" dirty="0"/>
              <a:t> </a:t>
            </a:r>
            <a:r>
              <a:rPr lang="en-US" dirty="0" err="1"/>
              <a:t>khảo</a:t>
            </a:r>
            <a:r>
              <a:rPr lang="en-US" dirty="0"/>
              <a:t> </a:t>
            </a:r>
            <a:r>
              <a:rPr lang="en-US" dirty="0" err="1"/>
              <a:t>hoặc</a:t>
            </a:r>
            <a:r>
              <a:rPr lang="en-US" dirty="0"/>
              <a:t> </a:t>
            </a:r>
            <a:r>
              <a:rPr lang="en-US" dirty="0" err="1"/>
              <a:t>sao</a:t>
            </a:r>
            <a:r>
              <a:rPr lang="en-US" dirty="0"/>
              <a:t> </a:t>
            </a:r>
            <a:r>
              <a:rPr lang="en-US" dirty="0" err="1"/>
              <a:t>chép</a:t>
            </a:r>
            <a:r>
              <a:rPr lang="en-US" dirty="0"/>
              <a:t> </a:t>
            </a:r>
            <a:r>
              <a:rPr lang="en-US" dirty="0" err="1"/>
              <a:t>các</a:t>
            </a:r>
            <a:r>
              <a:rPr lang="en-US" dirty="0"/>
              <a:t> </a:t>
            </a:r>
            <a:r>
              <a:rPr lang="en-US" dirty="0" err="1"/>
              <a:t>phần</a:t>
            </a:r>
            <a:r>
              <a:rPr lang="en-US" dirty="0"/>
              <a:t> </a:t>
            </a:r>
            <a:r>
              <a:rPr lang="en-US" dirty="0" err="1"/>
              <a:t>trong</a:t>
            </a:r>
            <a:r>
              <a:rPr lang="en-US" dirty="0"/>
              <a:t> </a:t>
            </a:r>
            <a:r>
              <a:rPr lang="en-US" dirty="0" err="1"/>
              <a:t>tài</a:t>
            </a:r>
            <a:r>
              <a:rPr lang="en-US" dirty="0"/>
              <a:t> </a:t>
            </a:r>
            <a:r>
              <a:rPr lang="en-US" dirty="0" err="1"/>
              <a:t>liệu</a:t>
            </a:r>
            <a:r>
              <a:rPr lang="en-US" dirty="0"/>
              <a:t>. </a:t>
            </a:r>
          </a:p>
          <a:p>
            <a:pPr algn="just">
              <a:lnSpc>
                <a:spcPct val="100000"/>
              </a:lnSpc>
            </a:pPr>
            <a:endParaRPr lang="en-US" sz="2200"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23</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31064" y="2448344"/>
            <a:ext cx="6523114" cy="1649931"/>
          </a:xfrm>
          <a:prstGeom prst="rect">
            <a:avLst/>
          </a:prstGeom>
          <a:noFill/>
        </p:spPr>
      </p:pic>
    </p:spTree>
    <p:extLst>
      <p:ext uri="{BB962C8B-B14F-4D97-AF65-F5344CB8AC3E}">
        <p14:creationId xmlns:p14="http://schemas.microsoft.com/office/powerpoint/2010/main" val="1209855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dirty="0" smtClean="0"/>
              <a:t>Lưu </a:t>
            </a:r>
            <a:r>
              <a:rPr lang="vi-VN" dirty="0"/>
              <a:t>tài liệu</a:t>
            </a:r>
            <a:endParaRPr lang="en-US" dirty="0"/>
          </a:p>
        </p:txBody>
      </p:sp>
      <p:sp>
        <p:nvSpPr>
          <p:cNvPr id="3" name="Content Placeholder 2"/>
          <p:cNvSpPr>
            <a:spLocks noGrp="1"/>
          </p:cNvSpPr>
          <p:nvPr>
            <p:ph type="body" sz="quarter" idx="13"/>
          </p:nvPr>
        </p:nvSpPr>
        <p:spPr>
          <a:xfrm>
            <a:off x="182801" y="1251840"/>
            <a:ext cx="4576235" cy="3072630"/>
          </a:xfrm>
        </p:spPr>
        <p:txBody>
          <a:bodyPr>
            <a:normAutofit lnSpcReduction="10000"/>
          </a:bodyPr>
          <a:lstStyle/>
          <a:p>
            <a:pPr algn="just">
              <a:lnSpc>
                <a:spcPct val="100000"/>
              </a:lnSpc>
            </a:pPr>
            <a:r>
              <a:rPr lang="en-US" dirty="0" err="1"/>
              <a:t>Ngoài</a:t>
            </a:r>
            <a:r>
              <a:rPr lang="en-US" dirty="0"/>
              <a:t> </a:t>
            </a:r>
            <a:r>
              <a:rPr lang="en-US" dirty="0" err="1"/>
              <a:t>việc</a:t>
            </a:r>
            <a:r>
              <a:rPr lang="en-US" dirty="0"/>
              <a:t> </a:t>
            </a:r>
            <a:r>
              <a:rPr lang="en-US" dirty="0" err="1"/>
              <a:t>lưu</a:t>
            </a:r>
            <a:r>
              <a:rPr lang="en-US" dirty="0"/>
              <a:t> </a:t>
            </a:r>
            <a:r>
              <a:rPr lang="en-US" dirty="0" err="1"/>
              <a:t>tài</a:t>
            </a:r>
            <a:r>
              <a:rPr lang="en-US" dirty="0"/>
              <a:t> </a:t>
            </a:r>
            <a:r>
              <a:rPr lang="en-US" dirty="0" err="1"/>
              <a:t>liệu</a:t>
            </a:r>
            <a:r>
              <a:rPr lang="en-US" dirty="0"/>
              <a:t> </a:t>
            </a:r>
            <a:r>
              <a:rPr lang="en-US" dirty="0" err="1"/>
              <a:t>vào</a:t>
            </a:r>
            <a:r>
              <a:rPr lang="en-US" dirty="0"/>
              <a:t> ổ </a:t>
            </a:r>
            <a:r>
              <a:rPr lang="en-US" dirty="0" err="1"/>
              <a:t>đĩa</a:t>
            </a:r>
            <a:r>
              <a:rPr lang="en-US" dirty="0"/>
              <a:t> </a:t>
            </a:r>
            <a:r>
              <a:rPr lang="en-US" dirty="0" err="1"/>
              <a:t>cứng</a:t>
            </a:r>
            <a:r>
              <a:rPr lang="en-US" dirty="0"/>
              <a:t> </a:t>
            </a:r>
            <a:r>
              <a:rPr lang="en-US" dirty="0" err="1"/>
              <a:t>cục</a:t>
            </a:r>
            <a:r>
              <a:rPr lang="en-US" dirty="0"/>
              <a:t> </a:t>
            </a:r>
            <a:r>
              <a:rPr lang="en-US" dirty="0" err="1"/>
              <a:t>bộ</a:t>
            </a:r>
            <a:r>
              <a:rPr lang="en-US" dirty="0"/>
              <a:t> (</a:t>
            </a:r>
            <a:r>
              <a:rPr lang="en-US" b="1" dirty="0"/>
              <a:t>HDD</a:t>
            </a:r>
            <a:r>
              <a:rPr lang="en-US" dirty="0"/>
              <a:t>) </a:t>
            </a:r>
            <a:r>
              <a:rPr lang="en-US" dirty="0" err="1"/>
              <a:t>hoặc</a:t>
            </a:r>
            <a:r>
              <a:rPr lang="en-US" dirty="0"/>
              <a:t> </a:t>
            </a:r>
            <a:r>
              <a:rPr lang="en-US" dirty="0" err="1"/>
              <a:t>các</a:t>
            </a:r>
            <a:r>
              <a:rPr lang="en-US" dirty="0"/>
              <a:t> </a:t>
            </a:r>
            <a:r>
              <a:rPr lang="en-US" dirty="0" err="1"/>
              <a:t>loại</a:t>
            </a:r>
            <a:r>
              <a:rPr lang="en-US" dirty="0"/>
              <a:t> </a:t>
            </a:r>
            <a:r>
              <a:rPr lang="en-US" dirty="0" err="1"/>
              <a:t>thiết</a:t>
            </a:r>
            <a:r>
              <a:rPr lang="en-US" dirty="0"/>
              <a:t> </a:t>
            </a:r>
            <a:r>
              <a:rPr lang="en-US" dirty="0" err="1"/>
              <a:t>bị</a:t>
            </a:r>
            <a:r>
              <a:rPr lang="en-US" dirty="0"/>
              <a:t> </a:t>
            </a:r>
            <a:r>
              <a:rPr lang="en-US" dirty="0" err="1"/>
              <a:t>lưu</a:t>
            </a:r>
            <a:r>
              <a:rPr lang="en-US" dirty="0"/>
              <a:t> </a:t>
            </a:r>
            <a:r>
              <a:rPr lang="en-US" dirty="0" err="1"/>
              <a:t>trữ</a:t>
            </a:r>
            <a:r>
              <a:rPr lang="en-US" dirty="0"/>
              <a:t> di </a:t>
            </a:r>
            <a:r>
              <a:rPr lang="en-US" dirty="0" err="1"/>
              <a:t>động</a:t>
            </a:r>
            <a:r>
              <a:rPr lang="en-US" dirty="0"/>
              <a:t> (</a:t>
            </a:r>
            <a:r>
              <a:rPr lang="en-US" b="1" dirty="0"/>
              <a:t>Flash Drive</a:t>
            </a:r>
            <a:r>
              <a:rPr lang="en-US" dirty="0"/>
              <a:t>),  </a:t>
            </a:r>
            <a:r>
              <a:rPr lang="en-US" b="1" dirty="0"/>
              <a:t>Word 2016</a:t>
            </a:r>
            <a:r>
              <a:rPr lang="en-US" dirty="0"/>
              <a:t> </a:t>
            </a:r>
            <a:r>
              <a:rPr lang="en-US" dirty="0" err="1"/>
              <a:t>còn</a:t>
            </a:r>
            <a:r>
              <a:rPr lang="en-US" dirty="0"/>
              <a:t> </a:t>
            </a:r>
            <a:r>
              <a:rPr lang="en-US" dirty="0" err="1"/>
              <a:t>cho</a:t>
            </a:r>
            <a:r>
              <a:rPr lang="en-US" dirty="0"/>
              <a:t> </a:t>
            </a:r>
            <a:r>
              <a:rPr lang="en-US" dirty="0" err="1"/>
              <a:t>phép</a:t>
            </a:r>
            <a:r>
              <a:rPr lang="en-US" dirty="0"/>
              <a:t> </a:t>
            </a:r>
            <a:r>
              <a:rPr lang="en-US" dirty="0" err="1" smtClean="0"/>
              <a:t>lưu</a:t>
            </a:r>
            <a:r>
              <a:rPr lang="en-US" dirty="0" smtClean="0"/>
              <a:t> </a:t>
            </a:r>
            <a:r>
              <a:rPr lang="en-US" dirty="0" err="1"/>
              <a:t>tài</a:t>
            </a:r>
            <a:r>
              <a:rPr lang="en-US" dirty="0"/>
              <a:t> </a:t>
            </a:r>
            <a:r>
              <a:rPr lang="en-US" dirty="0" err="1"/>
              <a:t>liệu</a:t>
            </a:r>
            <a:r>
              <a:rPr lang="en-US" dirty="0"/>
              <a:t> ở </a:t>
            </a:r>
            <a:r>
              <a:rPr lang="en-US" dirty="0" err="1"/>
              <a:t>những</a:t>
            </a:r>
            <a:r>
              <a:rPr lang="en-US" dirty="0"/>
              <a:t> </a:t>
            </a:r>
            <a:r>
              <a:rPr lang="en-US" dirty="0" err="1"/>
              <a:t>khu</a:t>
            </a:r>
            <a:r>
              <a:rPr lang="en-US" dirty="0"/>
              <a:t> </a:t>
            </a:r>
            <a:r>
              <a:rPr lang="en-US" dirty="0" err="1"/>
              <a:t>vực</a:t>
            </a:r>
            <a:r>
              <a:rPr lang="en-US" dirty="0"/>
              <a:t> </a:t>
            </a:r>
            <a:r>
              <a:rPr lang="en-US" dirty="0" err="1"/>
              <a:t>khác</a:t>
            </a:r>
            <a:r>
              <a:rPr lang="en-US" dirty="0"/>
              <a:t> </a:t>
            </a:r>
            <a:r>
              <a:rPr lang="en-US" dirty="0" err="1"/>
              <a:t>nhau</a:t>
            </a:r>
            <a:r>
              <a:rPr lang="en-US" dirty="0"/>
              <a:t> </a:t>
            </a:r>
            <a:r>
              <a:rPr lang="en-US" dirty="0" err="1"/>
              <a:t>như</a:t>
            </a:r>
            <a:r>
              <a:rPr lang="en-US" dirty="0"/>
              <a:t>: </a:t>
            </a:r>
            <a:r>
              <a:rPr lang="en-US" dirty="0" err="1"/>
              <a:t>đám</a:t>
            </a:r>
            <a:r>
              <a:rPr lang="en-US" dirty="0"/>
              <a:t> </a:t>
            </a:r>
            <a:r>
              <a:rPr lang="en-US" dirty="0" err="1"/>
              <a:t>mây</a:t>
            </a:r>
            <a:r>
              <a:rPr lang="en-US" dirty="0"/>
              <a:t> (</a:t>
            </a:r>
            <a:r>
              <a:rPr lang="en-US" b="1" dirty="0"/>
              <a:t>OneDrive</a:t>
            </a:r>
            <a:r>
              <a:rPr lang="en-US" dirty="0"/>
              <a:t>), </a:t>
            </a:r>
            <a:r>
              <a:rPr lang="en-US" b="1" dirty="0"/>
              <a:t>Web locations</a:t>
            </a:r>
            <a:r>
              <a:rPr lang="en-US" dirty="0"/>
              <a:t>, </a:t>
            </a:r>
            <a:r>
              <a:rPr lang="en-US" dirty="0" err="1"/>
              <a:t>và</a:t>
            </a:r>
            <a:r>
              <a:rPr lang="en-US" dirty="0"/>
              <a:t> </a:t>
            </a:r>
            <a:r>
              <a:rPr lang="en-US" dirty="0" err="1"/>
              <a:t>các</a:t>
            </a:r>
            <a:r>
              <a:rPr lang="en-US" dirty="0"/>
              <a:t> </a:t>
            </a:r>
            <a:r>
              <a:rPr lang="en-US" dirty="0" err="1"/>
              <a:t>vùng</a:t>
            </a:r>
            <a:r>
              <a:rPr lang="en-US" dirty="0"/>
              <a:t> </a:t>
            </a:r>
            <a:r>
              <a:rPr lang="en-US" dirty="0" err="1"/>
              <a:t>tùy</a:t>
            </a:r>
            <a:r>
              <a:rPr lang="en-US" dirty="0"/>
              <a:t> </a:t>
            </a:r>
            <a:r>
              <a:rPr lang="en-US" dirty="0" err="1"/>
              <a:t>chọn</a:t>
            </a:r>
            <a:r>
              <a:rPr lang="en-US" dirty="0"/>
              <a:t> </a:t>
            </a:r>
            <a:r>
              <a:rPr lang="en-US" dirty="0" err="1"/>
              <a:t>khác</a:t>
            </a:r>
            <a:r>
              <a:rPr lang="en-US" dirty="0"/>
              <a:t> (</a:t>
            </a:r>
            <a:r>
              <a:rPr lang="en-US" b="1" dirty="0"/>
              <a:t>Add a Place</a:t>
            </a:r>
            <a:r>
              <a:rPr lang="en-US" dirty="0" smtClean="0"/>
              <a:t>). </a:t>
            </a:r>
            <a:endParaRPr lang="en-US" dirty="0"/>
          </a:p>
          <a:p>
            <a:pPr algn="just">
              <a:lnSpc>
                <a:spcPct val="100000"/>
              </a:lnSpc>
            </a:pPr>
            <a:endParaRPr lang="en-US" sz="2200"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24</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862947" y="1489413"/>
            <a:ext cx="4134485" cy="2613660"/>
          </a:xfrm>
          <a:prstGeom prst="rect">
            <a:avLst/>
          </a:prstGeom>
          <a:noFill/>
        </p:spPr>
      </p:pic>
      <p:sp>
        <p:nvSpPr>
          <p:cNvPr id="9" name="Rectangle 8"/>
          <p:cNvSpPr/>
          <p:nvPr/>
        </p:nvSpPr>
        <p:spPr>
          <a:xfrm>
            <a:off x="5971493" y="4127391"/>
            <a:ext cx="1689886" cy="307777"/>
          </a:xfrm>
          <a:prstGeom prst="rect">
            <a:avLst/>
          </a:prstGeom>
        </p:spPr>
        <p:txBody>
          <a:bodyPr wrap="none">
            <a:spAutoFit/>
          </a:bodyPr>
          <a:lstStyle/>
          <a:p>
            <a:r>
              <a:rPr lang="en-US" sz="1400" dirty="0" err="1">
                <a:latin typeface="Times New Roman" panose="02020603050405020304" pitchFamily="18" charset="0"/>
                <a:ea typeface="Calibri" panose="020F0502020204030204" pitchFamily="34" charset="0"/>
              </a:rPr>
              <a:t>Các</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vùng</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lưu</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tài</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liệu</a:t>
            </a:r>
            <a:endParaRPr lang="en-US" dirty="0"/>
          </a:p>
        </p:txBody>
      </p:sp>
    </p:spTree>
    <p:extLst>
      <p:ext uri="{BB962C8B-B14F-4D97-AF65-F5344CB8AC3E}">
        <p14:creationId xmlns:p14="http://schemas.microsoft.com/office/powerpoint/2010/main" val="1499225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Các</a:t>
            </a:r>
            <a:r>
              <a:rPr lang="en-US" dirty="0" smtClean="0"/>
              <a:t> </a:t>
            </a:r>
            <a:r>
              <a:rPr lang="en-US" dirty="0" err="1"/>
              <a:t>kiểu</a:t>
            </a:r>
            <a:r>
              <a:rPr lang="en-US" dirty="0"/>
              <a:t> </a:t>
            </a:r>
            <a:r>
              <a:rPr lang="en-US" dirty="0" err="1"/>
              <a:t>tập</a:t>
            </a:r>
            <a:r>
              <a:rPr lang="en-US" dirty="0"/>
              <a:t> tin </a:t>
            </a:r>
            <a:r>
              <a:rPr lang="en-US" dirty="0" err="1"/>
              <a:t>trong</a:t>
            </a:r>
            <a:r>
              <a:rPr lang="en-US" dirty="0"/>
              <a:t> Word 2016</a:t>
            </a:r>
            <a:endParaRPr lang="en-US" dirty="0"/>
          </a:p>
        </p:txBody>
      </p:sp>
      <p:sp>
        <p:nvSpPr>
          <p:cNvPr id="3" name="Content Placeholder 2"/>
          <p:cNvSpPr>
            <a:spLocks noGrp="1"/>
          </p:cNvSpPr>
          <p:nvPr>
            <p:ph type="body" sz="quarter" idx="13"/>
          </p:nvPr>
        </p:nvSpPr>
        <p:spPr>
          <a:xfrm>
            <a:off x="462707" y="935182"/>
            <a:ext cx="8262651" cy="3702919"/>
          </a:xfrm>
        </p:spPr>
        <p:txBody>
          <a:bodyPr>
            <a:normAutofit/>
          </a:bodyPr>
          <a:lstStyle/>
          <a:p>
            <a:pPr algn="just"/>
            <a:r>
              <a:rPr lang="en-US" dirty="0"/>
              <a:t>Theo </a:t>
            </a:r>
            <a:r>
              <a:rPr lang="en-US" dirty="0" err="1"/>
              <a:t>mặc</a:t>
            </a:r>
            <a:r>
              <a:rPr lang="en-US" dirty="0"/>
              <a:t> </a:t>
            </a:r>
            <a:r>
              <a:rPr lang="en-US" dirty="0" err="1"/>
              <a:t>định</a:t>
            </a:r>
            <a:r>
              <a:rPr lang="en-US" dirty="0"/>
              <a:t>, </a:t>
            </a:r>
            <a:r>
              <a:rPr lang="en-US" b="1" dirty="0"/>
              <a:t>Word</a:t>
            </a:r>
            <a:r>
              <a:rPr lang="en-US" dirty="0"/>
              <a:t> </a:t>
            </a:r>
            <a:r>
              <a:rPr lang="en-US" dirty="0" err="1"/>
              <a:t>sẽ</a:t>
            </a:r>
            <a:r>
              <a:rPr lang="en-US" dirty="0"/>
              <a:t> </a:t>
            </a:r>
            <a:r>
              <a:rPr lang="en-US" dirty="0" err="1"/>
              <a:t>tự</a:t>
            </a:r>
            <a:r>
              <a:rPr lang="en-US" dirty="0"/>
              <a:t> </a:t>
            </a:r>
            <a:r>
              <a:rPr lang="en-US" dirty="0" err="1"/>
              <a:t>động</a:t>
            </a:r>
            <a:r>
              <a:rPr lang="en-US" dirty="0"/>
              <a:t> </a:t>
            </a:r>
            <a:r>
              <a:rPr lang="en-US" dirty="0" err="1"/>
              <a:t>gán</a:t>
            </a:r>
            <a:r>
              <a:rPr lang="en-US" dirty="0"/>
              <a:t> </a:t>
            </a:r>
            <a:r>
              <a:rPr lang="en-US" dirty="0" err="1"/>
              <a:t>phần</a:t>
            </a:r>
            <a:r>
              <a:rPr lang="en-US" dirty="0"/>
              <a:t> </a:t>
            </a:r>
            <a:r>
              <a:rPr lang="en-US" dirty="0" err="1"/>
              <a:t>mở</a:t>
            </a:r>
            <a:r>
              <a:rPr lang="en-US" dirty="0"/>
              <a:t> </a:t>
            </a:r>
            <a:r>
              <a:rPr lang="en-US" dirty="0" err="1"/>
              <a:t>rộng</a:t>
            </a:r>
            <a:r>
              <a:rPr lang="en-US" dirty="0"/>
              <a:t> </a:t>
            </a:r>
            <a:r>
              <a:rPr lang="en-US" b="1" dirty="0"/>
              <a:t>.</a:t>
            </a:r>
            <a:r>
              <a:rPr lang="en-US" b="1" dirty="0" err="1"/>
              <a:t>docx</a:t>
            </a:r>
            <a:r>
              <a:rPr lang="en-US" b="1" dirty="0"/>
              <a:t> </a:t>
            </a:r>
            <a:r>
              <a:rPr lang="en-US" dirty="0" err="1"/>
              <a:t>vào</a:t>
            </a:r>
            <a:r>
              <a:rPr lang="en-US" dirty="0"/>
              <a:t> </a:t>
            </a:r>
            <a:r>
              <a:rPr lang="en-US" dirty="0" err="1"/>
              <a:t>cuối</a:t>
            </a:r>
            <a:r>
              <a:rPr lang="en-US" dirty="0"/>
              <a:t> </a:t>
            </a:r>
            <a:r>
              <a:rPr lang="en-US" dirty="0" err="1"/>
              <a:t>tên</a:t>
            </a:r>
            <a:r>
              <a:rPr lang="en-US" dirty="0"/>
              <a:t> </a:t>
            </a:r>
            <a:r>
              <a:rPr lang="en-US" dirty="0" err="1"/>
              <a:t>tập</a:t>
            </a:r>
            <a:r>
              <a:rPr lang="en-US" dirty="0"/>
              <a:t> tin. </a:t>
            </a:r>
            <a:endParaRPr lang="en-US" dirty="0" smtClean="0"/>
          </a:p>
          <a:p>
            <a:pPr algn="just"/>
            <a:r>
              <a:rPr lang="en-US" dirty="0" smtClean="0"/>
              <a:t>Word </a:t>
            </a:r>
            <a:r>
              <a:rPr lang="en-US" dirty="0" err="1" smtClean="0"/>
              <a:t>cũng</a:t>
            </a:r>
            <a:r>
              <a:rPr lang="en-US" dirty="0" smtClean="0"/>
              <a:t> </a:t>
            </a:r>
            <a:r>
              <a:rPr lang="en-US" dirty="0" err="1" smtClean="0"/>
              <a:t>cho</a:t>
            </a:r>
            <a:r>
              <a:rPr lang="en-US" dirty="0" smtClean="0"/>
              <a:t> </a:t>
            </a:r>
            <a:r>
              <a:rPr lang="en-US" dirty="0" err="1" smtClean="0"/>
              <a:t>phép</a:t>
            </a:r>
            <a:r>
              <a:rPr lang="en-US" dirty="0" smtClean="0"/>
              <a:t> </a:t>
            </a:r>
            <a:r>
              <a:rPr lang="en-US" dirty="0" err="1" smtClean="0"/>
              <a:t>lưu</a:t>
            </a:r>
            <a:r>
              <a:rPr lang="en-US" dirty="0" smtClean="0"/>
              <a:t> </a:t>
            </a:r>
            <a:r>
              <a:rPr lang="en-US" dirty="0" err="1"/>
              <a:t>tài</a:t>
            </a:r>
            <a:r>
              <a:rPr lang="en-US" dirty="0"/>
              <a:t> </a:t>
            </a:r>
            <a:r>
              <a:rPr lang="en-US" dirty="0" err="1"/>
              <a:t>liệu</a:t>
            </a:r>
            <a:r>
              <a:rPr lang="en-US" dirty="0"/>
              <a:t> </a:t>
            </a:r>
            <a:r>
              <a:rPr lang="en-US" b="1" dirty="0"/>
              <a:t>Word</a:t>
            </a:r>
            <a:r>
              <a:rPr lang="en-US" dirty="0"/>
              <a:t> ở </a:t>
            </a:r>
            <a:r>
              <a:rPr lang="en-US" dirty="0" err="1"/>
              <a:t>định</a:t>
            </a:r>
            <a:r>
              <a:rPr lang="en-US" dirty="0"/>
              <a:t> </a:t>
            </a:r>
            <a:r>
              <a:rPr lang="en-US" dirty="0" err="1"/>
              <a:t>dạng</a:t>
            </a:r>
            <a:r>
              <a:rPr lang="en-US" dirty="0"/>
              <a:t> </a:t>
            </a:r>
            <a:r>
              <a:rPr lang="en-US" dirty="0" err="1"/>
              <a:t>tập</a:t>
            </a:r>
            <a:r>
              <a:rPr lang="en-US" dirty="0"/>
              <a:t> </a:t>
            </a:r>
            <a:r>
              <a:rPr lang="en-US" dirty="0" err="1"/>
              <a:t>khác</a:t>
            </a:r>
            <a:r>
              <a:rPr lang="en-US" dirty="0" smtClean="0"/>
              <a: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692528850"/>
              </p:ext>
            </p:extLst>
          </p:nvPr>
        </p:nvGraphicFramePr>
        <p:xfrm>
          <a:off x="1168677" y="2302528"/>
          <a:ext cx="7138667" cy="2335573"/>
        </p:xfrm>
        <a:graphic>
          <a:graphicData uri="http://schemas.openxmlformats.org/drawingml/2006/table">
            <a:tbl>
              <a:tblPr firstRow="1" firstCol="1" bandRow="1">
                <a:tableStyleId>{5C22544A-7EE6-4342-B048-85BDC9FD1C3A}</a:tableStyleId>
              </a:tblPr>
              <a:tblGrid>
                <a:gridCol w="2339666"/>
                <a:gridCol w="4799001"/>
              </a:tblGrid>
              <a:tr h="550240">
                <a:tc>
                  <a:txBody>
                    <a:bodyPr/>
                    <a:lstStyle/>
                    <a:p>
                      <a:pPr marL="57150" marR="0" indent="0" algn="l">
                        <a:lnSpc>
                          <a:spcPct val="115000"/>
                        </a:lnSpc>
                        <a:spcBef>
                          <a:spcPts val="300"/>
                        </a:spcBef>
                        <a:spcAft>
                          <a:spcPts val="300"/>
                        </a:spcAft>
                        <a:tabLst>
                          <a:tab pos="457200" algn="l"/>
                          <a:tab pos="457200" algn="l"/>
                        </a:tabLst>
                      </a:pPr>
                      <a:r>
                        <a:rPr lang="en-CA" sz="1600" dirty="0">
                          <a:effectLst/>
                          <a:latin typeface="Times New Roman" panose="02020603050405020304" pitchFamily="18" charset="0"/>
                          <a:cs typeface="Times New Roman" panose="02020603050405020304" pitchFamily="18" charset="0"/>
                        </a:rPr>
                        <a:t>Word Document (.</a:t>
                      </a:r>
                      <a:r>
                        <a:rPr lang="en-CA" sz="1600" dirty="0" err="1">
                          <a:effectLst/>
                          <a:latin typeface="Times New Roman" panose="02020603050405020304" pitchFamily="18" charset="0"/>
                          <a:cs typeface="Times New Roman" panose="02020603050405020304" pitchFamily="18" charset="0"/>
                        </a:rPr>
                        <a:t>docx</a:t>
                      </a:r>
                      <a:r>
                        <a:rPr lang="en-CA"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7150" marR="114935" indent="0" algn="just">
                        <a:lnSpc>
                          <a:spcPct val="115000"/>
                        </a:lnSpc>
                        <a:spcBef>
                          <a:spcPts val="300"/>
                        </a:spcBef>
                        <a:spcAft>
                          <a:spcPts val="300"/>
                        </a:spcAft>
                        <a:tabLst>
                          <a:tab pos="457200" algn="l"/>
                          <a:tab pos="457200" algn="l"/>
                        </a:tabLst>
                      </a:pPr>
                      <a:r>
                        <a:rPr lang="en-CA" sz="1600">
                          <a:effectLst/>
                          <a:latin typeface="Times New Roman" panose="02020603050405020304" pitchFamily="18" charset="0"/>
                          <a:cs typeface="Times New Roman" panose="02020603050405020304" pitchFamily="18" charset="0"/>
                        </a:rPr>
                        <a:t>Loại tập tin được liên kết với Microsoft Word 2007 trở lên.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684852">
                <a:tc>
                  <a:txBody>
                    <a:bodyPr/>
                    <a:lstStyle/>
                    <a:p>
                      <a:pPr marL="57150" marR="0" indent="0" algn="l">
                        <a:lnSpc>
                          <a:spcPct val="115000"/>
                        </a:lnSpc>
                        <a:spcBef>
                          <a:spcPts val="300"/>
                        </a:spcBef>
                        <a:spcAft>
                          <a:spcPts val="300"/>
                        </a:spcAft>
                        <a:tabLst>
                          <a:tab pos="457200" algn="l"/>
                          <a:tab pos="457200" algn="l"/>
                        </a:tabLst>
                      </a:pPr>
                      <a:r>
                        <a:rPr lang="en-CA" sz="1600" dirty="0">
                          <a:effectLst/>
                          <a:latin typeface="Times New Roman" panose="02020603050405020304" pitchFamily="18" charset="0"/>
                          <a:cs typeface="Times New Roman" panose="02020603050405020304" pitchFamily="18" charset="0"/>
                        </a:rPr>
                        <a:t>Word Document (.doc)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7150" marR="114935" indent="0" algn="just">
                        <a:lnSpc>
                          <a:spcPct val="115000"/>
                        </a:lnSpc>
                        <a:spcBef>
                          <a:spcPts val="300"/>
                        </a:spcBef>
                        <a:spcAft>
                          <a:spcPts val="300"/>
                        </a:spcAft>
                        <a:tabLst>
                          <a:tab pos="457200" algn="l"/>
                          <a:tab pos="457200" algn="l"/>
                        </a:tabLst>
                      </a:pPr>
                      <a:r>
                        <a:rPr lang="en-CA" sz="1600" dirty="0" err="1">
                          <a:effectLst/>
                          <a:latin typeface="Times New Roman" panose="02020603050405020304" pitchFamily="18" charset="0"/>
                          <a:cs typeface="Times New Roman" panose="02020603050405020304" pitchFamily="18" charset="0"/>
                        </a:rPr>
                        <a:t>Loại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tập</a:t>
                      </a:r>
                      <a:r>
                        <a:rPr lang="en-CA" sz="1600" dirty="0">
                          <a:effectLst/>
                          <a:latin typeface="Times New Roman" panose="02020603050405020304" pitchFamily="18" charset="0"/>
                          <a:cs typeface="Times New Roman" panose="02020603050405020304" pitchFamily="18" charset="0"/>
                        </a:rPr>
                        <a:t> tin </a:t>
                      </a:r>
                      <a:r>
                        <a:rPr lang="en-CA" sz="1600" dirty="0" err="1">
                          <a:effectLst/>
                          <a:latin typeface="Times New Roman" panose="02020603050405020304" pitchFamily="18" charset="0"/>
                          <a:cs typeface="Times New Roman" panose="02020603050405020304" pitchFamily="18" charset="0"/>
                        </a:rPr>
                        <a:t>được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liên</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kết</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với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các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phiên</a:t>
                      </a:r>
                      <a:r>
                        <a:rPr lang="en-CA" sz="1600" dirty="0">
                          <a:effectLst/>
                          <a:latin typeface="Times New Roman" panose="02020603050405020304" pitchFamily="18" charset="0"/>
                          <a:cs typeface="Times New Roman" panose="02020603050405020304" pitchFamily="18" charset="0"/>
                        </a:rPr>
                        <a:t> bản Microsoft Word </a:t>
                      </a:r>
                      <a:r>
                        <a:rPr lang="en-CA" sz="1600" dirty="0" err="1">
                          <a:effectLst/>
                          <a:latin typeface="Times New Roman" panose="02020603050405020304" pitchFamily="18" charset="0"/>
                          <a:cs typeface="Times New Roman" panose="02020603050405020304" pitchFamily="18" charset="0"/>
                        </a:rPr>
                        <a:t>trước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năm</a:t>
                      </a:r>
                      <a:r>
                        <a:rPr lang="en-CA" sz="1600" dirty="0">
                          <a:effectLst/>
                          <a:latin typeface="Times New Roman" panose="02020603050405020304" pitchFamily="18" charset="0"/>
                          <a:cs typeface="Times New Roman" panose="02020603050405020304" pitchFamily="18" charset="0"/>
                        </a:rPr>
                        <a:t> 2007.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100481">
                <a:tc>
                  <a:txBody>
                    <a:bodyPr/>
                    <a:lstStyle/>
                    <a:p>
                      <a:pPr marL="57150" marR="0" indent="0" algn="l">
                        <a:lnSpc>
                          <a:spcPct val="115000"/>
                        </a:lnSpc>
                        <a:spcBef>
                          <a:spcPts val="300"/>
                        </a:spcBef>
                        <a:spcAft>
                          <a:spcPts val="300"/>
                        </a:spcAft>
                        <a:tabLst>
                          <a:tab pos="457200" algn="l"/>
                          <a:tab pos="457200" algn="l"/>
                        </a:tabLst>
                      </a:pPr>
                      <a:r>
                        <a:rPr lang="en-CA" sz="1600" dirty="0">
                          <a:effectLst/>
                          <a:latin typeface="Times New Roman" panose="02020603050405020304" pitchFamily="18" charset="0"/>
                          <a:cs typeface="Times New Roman" panose="02020603050405020304" pitchFamily="18" charset="0"/>
                        </a:rPr>
                        <a:t>Plain Text (.txt)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7150" marR="114935" indent="0" algn="just">
                        <a:lnSpc>
                          <a:spcPct val="115000"/>
                        </a:lnSpc>
                        <a:spcBef>
                          <a:spcPts val="300"/>
                        </a:spcBef>
                        <a:spcAft>
                          <a:spcPts val="300"/>
                        </a:spcAft>
                        <a:tabLst>
                          <a:tab pos="457200" algn="l"/>
                          <a:tab pos="457200" algn="l"/>
                        </a:tabLst>
                      </a:pPr>
                      <a:r>
                        <a:rPr lang="en-CA" sz="1600" dirty="0" err="1">
                          <a:effectLst/>
                          <a:latin typeface="Times New Roman" panose="02020603050405020304" pitchFamily="18" charset="0"/>
                          <a:cs typeface="Times New Roman" panose="02020603050405020304" pitchFamily="18" charset="0"/>
                        </a:rPr>
                        <a:t>Loại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tập</a:t>
                      </a:r>
                      <a:r>
                        <a:rPr lang="en-CA" sz="1600" dirty="0">
                          <a:effectLst/>
                          <a:latin typeface="Times New Roman" panose="02020603050405020304" pitchFamily="18" charset="0"/>
                          <a:cs typeface="Times New Roman" panose="02020603050405020304" pitchFamily="18" charset="0"/>
                        </a:rPr>
                        <a:t> tin </a:t>
                      </a:r>
                      <a:r>
                        <a:rPr lang="en-CA" sz="1600" dirty="0" err="1">
                          <a:effectLst/>
                          <a:latin typeface="Times New Roman" panose="02020603050405020304" pitchFamily="18" charset="0"/>
                          <a:cs typeface="Times New Roman" panose="02020603050405020304" pitchFamily="18" charset="0"/>
                        </a:rPr>
                        <a:t>văn</a:t>
                      </a:r>
                      <a:r>
                        <a:rPr lang="en-CA" sz="1600" dirty="0">
                          <a:effectLst/>
                          <a:latin typeface="Times New Roman" panose="02020603050405020304" pitchFamily="18" charset="0"/>
                          <a:cs typeface="Times New Roman" panose="02020603050405020304" pitchFamily="18" charset="0"/>
                        </a:rPr>
                        <a:t> bản </a:t>
                      </a:r>
                      <a:r>
                        <a:rPr lang="en-CA" sz="1600" dirty="0" err="1">
                          <a:effectLst/>
                          <a:latin typeface="Times New Roman" panose="02020603050405020304" pitchFamily="18" charset="0"/>
                          <a:cs typeface="Times New Roman" panose="02020603050405020304" pitchFamily="18" charset="0"/>
                        </a:rPr>
                        <a:t>có</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thể</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được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đọc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bởi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bất</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kỳ</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chương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trình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nào</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trên</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bất</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kỳ</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hệ</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điều</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hành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nào</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Định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dạng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này</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không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bao</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gồm</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định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dạng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thuộc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bất</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kỳ</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loại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nào</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cũng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như</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không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bao</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gồm</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hình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ảnh</a:t>
                      </a:r>
                      <a:r>
                        <a:rPr lang="en-CA"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152397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Các</a:t>
            </a:r>
            <a:r>
              <a:rPr lang="en-US" dirty="0" smtClean="0"/>
              <a:t> </a:t>
            </a:r>
            <a:r>
              <a:rPr lang="en-US" dirty="0" err="1"/>
              <a:t>kiểu</a:t>
            </a:r>
            <a:r>
              <a:rPr lang="en-US" dirty="0"/>
              <a:t> </a:t>
            </a:r>
            <a:r>
              <a:rPr lang="en-US" dirty="0" err="1"/>
              <a:t>tập</a:t>
            </a:r>
            <a:r>
              <a:rPr lang="en-US" dirty="0"/>
              <a:t> tin </a:t>
            </a:r>
            <a:r>
              <a:rPr lang="en-US" dirty="0" err="1"/>
              <a:t>trong</a:t>
            </a:r>
            <a:r>
              <a:rPr lang="en-US" dirty="0"/>
              <a:t> Word 2016</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628250282"/>
              </p:ext>
            </p:extLst>
          </p:nvPr>
        </p:nvGraphicFramePr>
        <p:xfrm>
          <a:off x="457200" y="1340427"/>
          <a:ext cx="8229600" cy="3065317"/>
        </p:xfrm>
        <a:graphic>
          <a:graphicData uri="http://schemas.openxmlformats.org/drawingml/2006/table">
            <a:tbl>
              <a:tblPr firstRow="1" firstCol="1" bandRow="1">
                <a:tableStyleId>{5C22544A-7EE6-4342-B048-85BDC9FD1C3A}</a:tableStyleId>
              </a:tblPr>
              <a:tblGrid>
                <a:gridCol w="3190009"/>
                <a:gridCol w="5039591"/>
              </a:tblGrid>
              <a:tr h="919595">
                <a:tc>
                  <a:txBody>
                    <a:bodyPr/>
                    <a:lstStyle/>
                    <a:p>
                      <a:pPr marL="57150" marR="0" indent="0" algn="l">
                        <a:lnSpc>
                          <a:spcPct val="115000"/>
                        </a:lnSpc>
                        <a:spcBef>
                          <a:spcPts val="300"/>
                        </a:spcBef>
                        <a:spcAft>
                          <a:spcPts val="300"/>
                        </a:spcAft>
                        <a:tabLst>
                          <a:tab pos="457200" algn="l"/>
                          <a:tab pos="457200" algn="l"/>
                        </a:tabLst>
                      </a:pPr>
                      <a:r>
                        <a:rPr lang="en-CA" sz="1600" dirty="0">
                          <a:effectLst/>
                          <a:latin typeface="Times New Roman" panose="02020603050405020304" pitchFamily="18" charset="0"/>
                          <a:cs typeface="Times New Roman" panose="02020603050405020304" pitchFamily="18" charset="0"/>
                        </a:rPr>
                        <a:t>Rich Text Format (.rtf)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7150" marR="114935" indent="0" algn="just">
                        <a:lnSpc>
                          <a:spcPct val="115000"/>
                        </a:lnSpc>
                        <a:spcBef>
                          <a:spcPts val="300"/>
                        </a:spcBef>
                        <a:spcAft>
                          <a:spcPts val="300"/>
                        </a:spcAft>
                        <a:tabLst>
                          <a:tab pos="457200" algn="l"/>
                          <a:tab pos="457200" algn="l"/>
                        </a:tabLst>
                      </a:pPr>
                      <a:r>
                        <a:rPr lang="en-CA" sz="1600">
                          <a:effectLst/>
                          <a:latin typeface="Times New Roman" panose="02020603050405020304" pitchFamily="18" charset="0"/>
                          <a:cs typeface="Times New Roman" panose="02020603050405020304" pitchFamily="18" charset="0"/>
                        </a:rPr>
                        <a:t>Loại tập tin văn bản giữ nguyên định dạng Font chữ và đoạn văn và có thể bao gồm hình ảnh được nhúng vào văn bản.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919595">
                <a:tc>
                  <a:txBody>
                    <a:bodyPr/>
                    <a:lstStyle/>
                    <a:p>
                      <a:pPr marL="57150" marR="0" indent="0" algn="l">
                        <a:lnSpc>
                          <a:spcPct val="115000"/>
                        </a:lnSpc>
                        <a:spcBef>
                          <a:spcPts val="300"/>
                        </a:spcBef>
                        <a:spcAft>
                          <a:spcPts val="300"/>
                        </a:spcAft>
                        <a:tabLst>
                          <a:tab pos="457200" algn="l"/>
                          <a:tab pos="457200" algn="l"/>
                        </a:tabLst>
                      </a:pPr>
                      <a:r>
                        <a:rPr lang="en-CA" sz="1600">
                          <a:effectLst/>
                          <a:latin typeface="Times New Roman" panose="02020603050405020304" pitchFamily="18" charset="0"/>
                          <a:cs typeface="Times New Roman" panose="02020603050405020304" pitchFamily="18" charset="0"/>
                        </a:rPr>
                        <a:t>Portable Document Format (.pdf)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7150" marR="114935" indent="0" algn="just">
                        <a:lnSpc>
                          <a:spcPct val="115000"/>
                        </a:lnSpc>
                        <a:spcBef>
                          <a:spcPts val="300"/>
                        </a:spcBef>
                        <a:spcAft>
                          <a:spcPts val="300"/>
                        </a:spcAft>
                        <a:tabLst>
                          <a:tab pos="457200" algn="l"/>
                          <a:tab pos="457200" algn="l"/>
                        </a:tabLst>
                      </a:pPr>
                      <a:r>
                        <a:rPr lang="en-CA" sz="1600">
                          <a:effectLst/>
                          <a:latin typeface="Times New Roman" panose="02020603050405020304" pitchFamily="18" charset="0"/>
                          <a:cs typeface="Times New Roman" panose="02020603050405020304" pitchFamily="18" charset="0"/>
                        </a:rPr>
                        <a:t> Định dạng tập tin được Adobe phát triển cho phép xem tài liệu (có định dạng và hình ảnh) trong trình duyệt web và ngăn người khác thực hiện thay đổi tài liệu.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1226127">
                <a:tc>
                  <a:txBody>
                    <a:bodyPr/>
                    <a:lstStyle/>
                    <a:p>
                      <a:pPr marL="57150" marR="0" indent="0" algn="l">
                        <a:lnSpc>
                          <a:spcPct val="115000"/>
                        </a:lnSpc>
                        <a:spcBef>
                          <a:spcPts val="300"/>
                        </a:spcBef>
                        <a:spcAft>
                          <a:spcPts val="300"/>
                        </a:spcAft>
                        <a:tabLst>
                          <a:tab pos="457200" algn="l"/>
                          <a:tab pos="457200" algn="l"/>
                        </a:tabLst>
                      </a:pPr>
                      <a:r>
                        <a:rPr lang="en-CA" sz="1600" dirty="0">
                          <a:effectLst/>
                          <a:latin typeface="Times New Roman" panose="02020603050405020304" pitchFamily="18" charset="0"/>
                          <a:cs typeface="Times New Roman" panose="02020603050405020304" pitchFamily="18" charset="0"/>
                        </a:rPr>
                        <a:t>Publisher Document File (.pub)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7150" marR="114935" indent="0" algn="just">
                        <a:lnSpc>
                          <a:spcPct val="115000"/>
                        </a:lnSpc>
                        <a:spcBef>
                          <a:spcPts val="300"/>
                        </a:spcBef>
                        <a:spcAft>
                          <a:spcPts val="300"/>
                        </a:spcAft>
                        <a:tabLst>
                          <a:tab pos="457200" algn="l"/>
                          <a:tab pos="457200" algn="l"/>
                        </a:tabLst>
                      </a:pPr>
                      <a:r>
                        <a:rPr lang="en-CA" sz="1600" dirty="0" err="1">
                          <a:effectLst/>
                          <a:latin typeface="Times New Roman" panose="02020603050405020304" pitchFamily="18" charset="0"/>
                          <a:cs typeface="Times New Roman" panose="02020603050405020304" pitchFamily="18" charset="0"/>
                        </a:rPr>
                        <a:t>Định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dạng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tập</a:t>
                      </a:r>
                      <a:r>
                        <a:rPr lang="en-CA" sz="1600" dirty="0">
                          <a:effectLst/>
                          <a:latin typeface="Times New Roman" panose="02020603050405020304" pitchFamily="18" charset="0"/>
                          <a:cs typeface="Times New Roman" panose="02020603050405020304" pitchFamily="18" charset="0"/>
                        </a:rPr>
                        <a:t> tin </a:t>
                      </a:r>
                      <a:r>
                        <a:rPr lang="en-CA" sz="1600" dirty="0" err="1">
                          <a:effectLst/>
                          <a:latin typeface="Times New Roman" panose="02020603050405020304" pitchFamily="18" charset="0"/>
                          <a:cs typeface="Times New Roman" panose="02020603050405020304" pitchFamily="18" charset="0"/>
                        </a:rPr>
                        <a:t>mặc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định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được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sử</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dụng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trong</a:t>
                      </a:r>
                      <a:r>
                        <a:rPr lang="en-CA" sz="1600" dirty="0">
                          <a:effectLst/>
                          <a:latin typeface="Times New Roman" panose="02020603050405020304" pitchFamily="18" charset="0"/>
                          <a:cs typeface="Times New Roman" panose="02020603050405020304" pitchFamily="18" charset="0"/>
                        </a:rPr>
                        <a:t> Microsoft Publisher. </a:t>
                      </a:r>
                      <a:r>
                        <a:rPr lang="en-CA" sz="1600" dirty="0" err="1">
                          <a:effectLst/>
                          <a:latin typeface="Times New Roman" panose="02020603050405020304" pitchFamily="18" charset="0"/>
                          <a:cs typeface="Times New Roman" panose="02020603050405020304" pitchFamily="18" charset="0"/>
                        </a:rPr>
                        <a:t>Loại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tập</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này</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bao</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gồm</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thông</a:t>
                      </a:r>
                      <a:r>
                        <a:rPr lang="en-CA" sz="1600" dirty="0">
                          <a:effectLst/>
                          <a:latin typeface="Times New Roman" panose="02020603050405020304" pitchFamily="18" charset="0"/>
                          <a:cs typeface="Times New Roman" panose="02020603050405020304" pitchFamily="18" charset="0"/>
                        </a:rPr>
                        <a:t> tin </a:t>
                      </a:r>
                      <a:r>
                        <a:rPr lang="en-CA" sz="1600" dirty="0" err="1">
                          <a:effectLst/>
                          <a:latin typeface="Times New Roman" panose="02020603050405020304" pitchFamily="18" charset="0"/>
                          <a:cs typeface="Times New Roman" panose="02020603050405020304" pitchFamily="18" charset="0"/>
                        </a:rPr>
                        <a:t>bố</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cục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và</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có</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thể</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bao</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gồm</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định</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dạng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đồ</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họa</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siêu</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liên</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kết</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biểu</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đồ</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và</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các</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loại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đối</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tượng</a:t>
                      </a:r>
                      <a:r>
                        <a:rPr lang="en-CA" sz="1600" dirty="0">
                          <a:effectLst/>
                          <a:latin typeface="Times New Roman" panose="02020603050405020304" pitchFamily="18" charset="0"/>
                          <a:cs typeface="Times New Roman" panose="02020603050405020304" pitchFamily="18" charset="0"/>
                        </a:rPr>
                        <a:t> </a:t>
                      </a:r>
                      <a:r>
                        <a:rPr lang="en-CA" sz="1600" dirty="0" err="1">
                          <a:effectLst/>
                          <a:latin typeface="Times New Roman" panose="02020603050405020304" pitchFamily="18" charset="0"/>
                          <a:cs typeface="Times New Roman" panose="02020603050405020304" pitchFamily="18" charset="0"/>
                        </a:rPr>
                        <a:t>khác</a:t>
                      </a:r>
                      <a:r>
                        <a:rPr lang="en-CA"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481528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241822" cy="533400"/>
          </a:xfrm>
        </p:spPr>
        <p:txBody>
          <a:bodyPr/>
          <a:lstStyle/>
          <a:p>
            <a:pPr lvl="0"/>
            <a:r>
              <a:rPr lang="en-US" dirty="0" err="1" smtClean="0"/>
              <a:t>Tùy</a:t>
            </a:r>
            <a:r>
              <a:rPr lang="en-US" dirty="0" smtClean="0"/>
              <a:t> </a:t>
            </a:r>
            <a:r>
              <a:rPr lang="en-US" dirty="0" err="1"/>
              <a:t>chỉnh</a:t>
            </a:r>
            <a:r>
              <a:rPr lang="en-US" dirty="0"/>
              <a:t> </a:t>
            </a:r>
            <a:r>
              <a:rPr lang="en-US" dirty="0" err="1"/>
              <a:t>lưu</a:t>
            </a:r>
            <a:r>
              <a:rPr lang="en-US" dirty="0"/>
              <a:t> </a:t>
            </a:r>
            <a:r>
              <a:rPr lang="en-US" dirty="0" err="1"/>
              <a:t>tài</a:t>
            </a:r>
            <a:r>
              <a:rPr lang="en-US" dirty="0"/>
              <a:t> </a:t>
            </a:r>
            <a:r>
              <a:rPr lang="en-US" dirty="0" err="1"/>
              <a:t>liệu</a:t>
            </a:r>
            <a:r>
              <a:rPr lang="en-US" dirty="0"/>
              <a:t> </a:t>
            </a:r>
            <a:r>
              <a:rPr lang="en-US" dirty="0" err="1"/>
              <a:t>trong</a:t>
            </a:r>
            <a:r>
              <a:rPr lang="en-US" dirty="0"/>
              <a:t> Word Options</a:t>
            </a:r>
            <a:endParaRPr lang="en-US" dirty="0"/>
          </a:p>
        </p:txBody>
      </p:sp>
      <p:sp>
        <p:nvSpPr>
          <p:cNvPr id="3" name="Content Placeholder 2"/>
          <p:cNvSpPr>
            <a:spLocks noGrp="1"/>
          </p:cNvSpPr>
          <p:nvPr>
            <p:ph type="body" sz="quarter" idx="13"/>
          </p:nvPr>
        </p:nvSpPr>
        <p:spPr>
          <a:xfrm>
            <a:off x="462707" y="935182"/>
            <a:ext cx="8224093" cy="3702919"/>
          </a:xfrm>
        </p:spPr>
        <p:txBody>
          <a:bodyPr>
            <a:normAutofit/>
          </a:bodyPr>
          <a:lstStyle/>
          <a:p>
            <a:pPr algn="just">
              <a:lnSpc>
                <a:spcPct val="150000"/>
              </a:lnSpc>
            </a:pPr>
            <a:r>
              <a:rPr lang="en-US" dirty="0" err="1"/>
              <a:t>Tùy</a:t>
            </a:r>
            <a:r>
              <a:rPr lang="en-US" dirty="0"/>
              <a:t> </a:t>
            </a:r>
            <a:r>
              <a:rPr lang="en-US" dirty="0" err="1"/>
              <a:t>chỉnh</a:t>
            </a:r>
            <a:r>
              <a:rPr lang="en-US" dirty="0"/>
              <a:t> </a:t>
            </a:r>
            <a:r>
              <a:rPr lang="en-US" dirty="0" err="1"/>
              <a:t>lưu</a:t>
            </a:r>
            <a:r>
              <a:rPr lang="en-US" dirty="0"/>
              <a:t> </a:t>
            </a:r>
            <a:r>
              <a:rPr lang="en-US" dirty="0" err="1"/>
              <a:t>tài</a:t>
            </a:r>
            <a:r>
              <a:rPr lang="en-US" dirty="0"/>
              <a:t> </a:t>
            </a:r>
            <a:r>
              <a:rPr lang="en-US" dirty="0" err="1"/>
              <a:t>liệu</a:t>
            </a:r>
            <a:r>
              <a:rPr lang="en-US" dirty="0"/>
              <a:t> </a:t>
            </a:r>
            <a:r>
              <a:rPr lang="en-US" dirty="0" err="1"/>
              <a:t>trong</a:t>
            </a:r>
            <a:r>
              <a:rPr lang="en-US" dirty="0"/>
              <a:t> </a:t>
            </a:r>
            <a:r>
              <a:rPr lang="en-US" b="1" dirty="0"/>
              <a:t>Word Options</a:t>
            </a:r>
            <a:r>
              <a:rPr lang="en-US" dirty="0"/>
              <a:t> </a:t>
            </a:r>
            <a:r>
              <a:rPr lang="en-US" dirty="0" err="1"/>
              <a:t>cho</a:t>
            </a:r>
            <a:r>
              <a:rPr lang="en-US" dirty="0"/>
              <a:t> </a:t>
            </a:r>
            <a:r>
              <a:rPr lang="en-US" dirty="0" err="1" smtClean="0"/>
              <a:t>phép</a:t>
            </a:r>
            <a:r>
              <a:rPr lang="en-US" dirty="0" smtClean="0"/>
              <a:t>:</a:t>
            </a:r>
          </a:p>
          <a:p>
            <a:pPr lvl="1" algn="just">
              <a:lnSpc>
                <a:spcPct val="150000"/>
              </a:lnSpc>
            </a:pPr>
            <a:r>
              <a:rPr lang="en-US" dirty="0" err="1" smtClean="0"/>
              <a:t>Thiết</a:t>
            </a:r>
            <a:r>
              <a:rPr lang="en-US" dirty="0" smtClean="0"/>
              <a:t> </a:t>
            </a:r>
            <a:r>
              <a:rPr lang="en-US" dirty="0" err="1"/>
              <a:t>lập</a:t>
            </a:r>
            <a:r>
              <a:rPr lang="en-US" dirty="0"/>
              <a:t> </a:t>
            </a:r>
            <a:r>
              <a:rPr lang="en-US" dirty="0" err="1"/>
              <a:t>thời</a:t>
            </a:r>
            <a:r>
              <a:rPr lang="en-US" dirty="0"/>
              <a:t> </a:t>
            </a:r>
            <a:r>
              <a:rPr lang="en-US" dirty="0" err="1"/>
              <a:t>gian</a:t>
            </a:r>
            <a:r>
              <a:rPr lang="en-US" dirty="0"/>
              <a:t> </a:t>
            </a:r>
            <a:r>
              <a:rPr lang="en-US" dirty="0" err="1"/>
              <a:t>tự</a:t>
            </a:r>
            <a:r>
              <a:rPr lang="en-US" dirty="0"/>
              <a:t> </a:t>
            </a:r>
            <a:r>
              <a:rPr lang="en-US" dirty="0" err="1"/>
              <a:t>động</a:t>
            </a:r>
            <a:r>
              <a:rPr lang="en-US" dirty="0"/>
              <a:t> </a:t>
            </a:r>
            <a:r>
              <a:rPr lang="en-US" dirty="0" err="1"/>
              <a:t>lưu</a:t>
            </a:r>
            <a:r>
              <a:rPr lang="en-US" dirty="0"/>
              <a:t>, </a:t>
            </a:r>
            <a:endParaRPr lang="en-US" dirty="0" smtClean="0"/>
          </a:p>
          <a:p>
            <a:pPr lvl="1" algn="just">
              <a:lnSpc>
                <a:spcPct val="150000"/>
              </a:lnSpc>
            </a:pPr>
            <a:r>
              <a:rPr lang="en-US" dirty="0" err="1" smtClean="0"/>
              <a:t>Ấn</a:t>
            </a:r>
            <a:r>
              <a:rPr lang="en-US" dirty="0" smtClean="0"/>
              <a:t> </a:t>
            </a:r>
            <a:r>
              <a:rPr lang="en-US" dirty="0" err="1"/>
              <a:t>định</a:t>
            </a:r>
            <a:r>
              <a:rPr lang="en-US" dirty="0"/>
              <a:t> </a:t>
            </a:r>
            <a:r>
              <a:rPr lang="en-US" dirty="0" err="1"/>
              <a:t>thư</a:t>
            </a:r>
            <a:r>
              <a:rPr lang="en-US" dirty="0"/>
              <a:t> </a:t>
            </a:r>
            <a:r>
              <a:rPr lang="en-US" dirty="0" err="1"/>
              <a:t>mục</a:t>
            </a:r>
            <a:r>
              <a:rPr lang="en-US" dirty="0"/>
              <a:t> </a:t>
            </a:r>
            <a:r>
              <a:rPr lang="en-US" dirty="0" err="1"/>
              <a:t>chứa</a:t>
            </a:r>
            <a:r>
              <a:rPr lang="en-US" dirty="0"/>
              <a:t> </a:t>
            </a:r>
            <a:r>
              <a:rPr lang="en-US" dirty="0" err="1"/>
              <a:t>tập</a:t>
            </a:r>
            <a:r>
              <a:rPr lang="en-US" dirty="0"/>
              <a:t> tin </a:t>
            </a:r>
            <a:r>
              <a:rPr lang="en-US" dirty="0" err="1"/>
              <a:t>tự</a:t>
            </a:r>
            <a:r>
              <a:rPr lang="en-US" dirty="0"/>
              <a:t> </a:t>
            </a:r>
            <a:r>
              <a:rPr lang="en-US" dirty="0" err="1"/>
              <a:t>động</a:t>
            </a:r>
            <a:r>
              <a:rPr lang="en-US" dirty="0"/>
              <a:t> </a:t>
            </a:r>
            <a:r>
              <a:rPr lang="en-US" dirty="0" err="1"/>
              <a:t>lưu</a:t>
            </a:r>
            <a:r>
              <a:rPr lang="en-US" dirty="0"/>
              <a:t> (</a:t>
            </a:r>
            <a:r>
              <a:rPr lang="en-US" b="1" dirty="0"/>
              <a:t>Auto-saved</a:t>
            </a:r>
            <a:r>
              <a:rPr lang="en-US" dirty="0" smtClean="0"/>
              <a:t>),</a:t>
            </a:r>
          </a:p>
          <a:p>
            <a:pPr lvl="1" algn="just">
              <a:lnSpc>
                <a:spcPct val="150000"/>
              </a:lnSpc>
            </a:pPr>
            <a:r>
              <a:rPr lang="en-US" dirty="0" err="1" smtClean="0"/>
              <a:t>Gắn</a:t>
            </a:r>
            <a:r>
              <a:rPr lang="en-US" dirty="0" smtClean="0"/>
              <a:t> </a:t>
            </a:r>
            <a:r>
              <a:rPr lang="en-US" b="1" dirty="0"/>
              <a:t>Font</a:t>
            </a:r>
            <a:r>
              <a:rPr lang="en-US" dirty="0"/>
              <a:t> </a:t>
            </a:r>
            <a:r>
              <a:rPr lang="en-US" dirty="0" err="1"/>
              <a:t>chữ</a:t>
            </a:r>
            <a:r>
              <a:rPr lang="en-US" dirty="0"/>
              <a:t> (</a:t>
            </a:r>
            <a:r>
              <a:rPr lang="en-US" b="1" dirty="0"/>
              <a:t>Embed fonts</a:t>
            </a:r>
            <a:r>
              <a:rPr lang="en-US" dirty="0"/>
              <a:t>) </a:t>
            </a:r>
            <a:r>
              <a:rPr lang="en-US" dirty="0" err="1"/>
              <a:t>để</a:t>
            </a:r>
            <a:r>
              <a:rPr lang="en-US" dirty="0"/>
              <a:t> </a:t>
            </a:r>
            <a:r>
              <a:rPr lang="en-US" dirty="0" err="1"/>
              <a:t>tài</a:t>
            </a:r>
            <a:r>
              <a:rPr lang="en-US" dirty="0"/>
              <a:t> </a:t>
            </a:r>
            <a:r>
              <a:rPr lang="en-US" dirty="0" err="1"/>
              <a:t>liệu</a:t>
            </a:r>
            <a:r>
              <a:rPr lang="en-US" dirty="0"/>
              <a:t> </a:t>
            </a:r>
            <a:r>
              <a:rPr lang="en-US" dirty="0" err="1"/>
              <a:t>duy</a:t>
            </a:r>
            <a:r>
              <a:rPr lang="en-US" dirty="0"/>
              <a:t> </a:t>
            </a:r>
            <a:r>
              <a:rPr lang="en-US" dirty="0" err="1"/>
              <a:t>trì</a:t>
            </a:r>
            <a:r>
              <a:rPr lang="en-US" dirty="0"/>
              <a:t> </a:t>
            </a:r>
            <a:r>
              <a:rPr lang="en-US" b="1" dirty="0"/>
              <a:t>font</a:t>
            </a:r>
            <a:r>
              <a:rPr lang="en-US" dirty="0"/>
              <a:t> </a:t>
            </a:r>
            <a:r>
              <a:rPr lang="en-US" dirty="0" err="1"/>
              <a:t>chữ</a:t>
            </a:r>
            <a:r>
              <a:rPr lang="en-US" dirty="0"/>
              <a:t> </a:t>
            </a:r>
            <a:r>
              <a:rPr lang="en-US" dirty="0" err="1"/>
              <a:t>trên</a:t>
            </a:r>
            <a:r>
              <a:rPr lang="en-US" dirty="0"/>
              <a:t> </a:t>
            </a:r>
            <a:r>
              <a:rPr lang="en-US" dirty="0" err="1"/>
              <a:t>các</a:t>
            </a:r>
            <a:r>
              <a:rPr lang="en-US" dirty="0"/>
              <a:t> </a:t>
            </a:r>
            <a:r>
              <a:rPr lang="en-US" dirty="0" err="1"/>
              <a:t>máy</a:t>
            </a:r>
            <a:r>
              <a:rPr lang="en-US" dirty="0"/>
              <a:t> </a:t>
            </a:r>
            <a:r>
              <a:rPr lang="en-US" dirty="0" err="1"/>
              <a:t>không</a:t>
            </a:r>
            <a:r>
              <a:rPr lang="en-US" dirty="0"/>
              <a:t> </a:t>
            </a:r>
            <a:r>
              <a:rPr lang="en-US" dirty="0" err="1"/>
              <a:t>có</a:t>
            </a:r>
            <a:r>
              <a:rPr lang="en-US" dirty="0"/>
              <a:t> </a:t>
            </a:r>
            <a:r>
              <a:rPr lang="en-US" b="1" dirty="0"/>
              <a:t>font</a:t>
            </a:r>
            <a:r>
              <a:rPr lang="en-US" dirty="0"/>
              <a:t> </a:t>
            </a:r>
            <a:r>
              <a:rPr lang="en-US" dirty="0" err="1"/>
              <a:t>đã</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tài</a:t>
            </a:r>
            <a:r>
              <a:rPr lang="en-US" dirty="0"/>
              <a:t> </a:t>
            </a:r>
            <a:r>
              <a:rPr lang="en-US" dirty="0" err="1"/>
              <a:t>liệu</a:t>
            </a:r>
            <a:r>
              <a:rPr lang="en-US" dirty="0"/>
              <a:t>.</a:t>
            </a:r>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27</a:t>
            </a:fld>
            <a:endParaRPr lang="en-US"/>
          </a:p>
        </p:txBody>
      </p:sp>
    </p:spTree>
    <p:extLst>
      <p:ext uri="{BB962C8B-B14F-4D97-AF65-F5344CB8AC3E}">
        <p14:creationId xmlns:p14="http://schemas.microsoft.com/office/powerpoint/2010/main" val="3376568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241822" cy="533400"/>
          </a:xfrm>
        </p:spPr>
        <p:txBody>
          <a:bodyPr/>
          <a:lstStyle/>
          <a:p>
            <a:pPr lvl="0"/>
            <a:r>
              <a:rPr lang="en-US" dirty="0" err="1" smtClean="0"/>
              <a:t>Tùy</a:t>
            </a:r>
            <a:r>
              <a:rPr lang="en-US" dirty="0" smtClean="0"/>
              <a:t> </a:t>
            </a:r>
            <a:r>
              <a:rPr lang="en-US" dirty="0" err="1"/>
              <a:t>chỉnh</a:t>
            </a:r>
            <a:r>
              <a:rPr lang="en-US" dirty="0"/>
              <a:t> </a:t>
            </a:r>
            <a:r>
              <a:rPr lang="en-US" dirty="0" err="1"/>
              <a:t>lưu</a:t>
            </a:r>
            <a:r>
              <a:rPr lang="en-US" dirty="0"/>
              <a:t> </a:t>
            </a:r>
            <a:r>
              <a:rPr lang="en-US" dirty="0" err="1"/>
              <a:t>tài</a:t>
            </a:r>
            <a:r>
              <a:rPr lang="en-US" dirty="0"/>
              <a:t> </a:t>
            </a:r>
            <a:r>
              <a:rPr lang="en-US" dirty="0" err="1"/>
              <a:t>liệu</a:t>
            </a:r>
            <a:r>
              <a:rPr lang="en-US" dirty="0"/>
              <a:t> </a:t>
            </a:r>
            <a:r>
              <a:rPr lang="en-US" dirty="0" err="1"/>
              <a:t>trong</a:t>
            </a:r>
            <a:r>
              <a:rPr lang="en-US" dirty="0"/>
              <a:t> Word Options</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28</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246488" y="819150"/>
            <a:ext cx="4744861" cy="3909695"/>
          </a:xfrm>
          <a:prstGeom prst="rect">
            <a:avLst/>
          </a:prstGeom>
          <a:noFill/>
        </p:spPr>
      </p:pic>
    </p:spTree>
    <p:extLst>
      <p:ext uri="{BB962C8B-B14F-4D97-AF65-F5344CB8AC3E}">
        <p14:creationId xmlns:p14="http://schemas.microsoft.com/office/powerpoint/2010/main" val="1472560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241822" cy="533400"/>
          </a:xfrm>
        </p:spPr>
        <p:txBody>
          <a:bodyPr/>
          <a:lstStyle/>
          <a:p>
            <a:pPr lvl="0"/>
            <a:r>
              <a:rPr lang="en-US" dirty="0" err="1" smtClean="0"/>
              <a:t>Đóng</a:t>
            </a:r>
            <a:r>
              <a:rPr lang="en-US" dirty="0" smtClean="0"/>
              <a:t> </a:t>
            </a:r>
            <a:r>
              <a:rPr lang="en-US" dirty="0" err="1"/>
              <a:t>tài</a:t>
            </a:r>
            <a:r>
              <a:rPr lang="en-US" dirty="0"/>
              <a:t> </a:t>
            </a:r>
            <a:r>
              <a:rPr lang="en-US" dirty="0" err="1"/>
              <a:t>liệu</a:t>
            </a:r>
            <a:endParaRPr lang="en-US" dirty="0"/>
          </a:p>
        </p:txBody>
      </p:sp>
      <p:sp>
        <p:nvSpPr>
          <p:cNvPr id="3" name="Content Placeholder 2"/>
          <p:cNvSpPr>
            <a:spLocks noGrp="1"/>
          </p:cNvSpPr>
          <p:nvPr>
            <p:ph type="body" sz="quarter" idx="13"/>
          </p:nvPr>
        </p:nvSpPr>
        <p:spPr>
          <a:xfrm>
            <a:off x="462707" y="935183"/>
            <a:ext cx="8224093" cy="3579668"/>
          </a:xfrm>
        </p:spPr>
        <p:txBody>
          <a:bodyPr>
            <a:normAutofit/>
          </a:bodyPr>
          <a:lstStyle/>
          <a:p>
            <a:pPr algn="just"/>
            <a:r>
              <a:rPr lang="en-US" dirty="0"/>
              <a:t>Word </a:t>
            </a:r>
            <a:r>
              <a:rPr lang="en-US" dirty="0" err="1"/>
              <a:t>hiển</a:t>
            </a:r>
            <a:r>
              <a:rPr lang="en-US" dirty="0"/>
              <a:t> </a:t>
            </a:r>
            <a:r>
              <a:rPr lang="en-US" dirty="0" err="1"/>
              <a:t>thị</a:t>
            </a:r>
            <a:r>
              <a:rPr lang="en-US" dirty="0"/>
              <a:t> </a:t>
            </a:r>
            <a:r>
              <a:rPr lang="en-US" dirty="0" err="1"/>
              <a:t>mỗi</a:t>
            </a:r>
            <a:r>
              <a:rPr lang="en-US" dirty="0"/>
              <a:t> </a:t>
            </a:r>
            <a:r>
              <a:rPr lang="en-US" dirty="0" err="1"/>
              <a:t>tài</a:t>
            </a:r>
            <a:r>
              <a:rPr lang="en-US" dirty="0"/>
              <a:t> </a:t>
            </a:r>
            <a:r>
              <a:rPr lang="en-US" dirty="0" err="1"/>
              <a:t>liệu</a:t>
            </a:r>
            <a:r>
              <a:rPr lang="en-US" dirty="0"/>
              <a:t> ở </a:t>
            </a:r>
            <a:r>
              <a:rPr lang="en-US" dirty="0" err="1"/>
              <a:t>một</a:t>
            </a:r>
            <a:r>
              <a:rPr lang="en-US" dirty="0"/>
              <a:t> </a:t>
            </a:r>
            <a:r>
              <a:rPr lang="en-US" dirty="0" err="1"/>
              <a:t>cửa</a:t>
            </a:r>
            <a:r>
              <a:rPr lang="en-US" dirty="0"/>
              <a:t> </a:t>
            </a:r>
            <a:r>
              <a:rPr lang="en-US" dirty="0" err="1"/>
              <a:t>sổ</a:t>
            </a:r>
            <a:r>
              <a:rPr lang="en-US" dirty="0"/>
              <a:t> </a:t>
            </a:r>
            <a:r>
              <a:rPr lang="en-US" dirty="0" err="1"/>
              <a:t>riêng</a:t>
            </a:r>
            <a:r>
              <a:rPr lang="en-US" dirty="0"/>
              <a:t> </a:t>
            </a:r>
            <a:r>
              <a:rPr lang="en-US" dirty="0" err="1"/>
              <a:t>biệt</a:t>
            </a:r>
            <a:r>
              <a:rPr lang="en-US" dirty="0"/>
              <a:t>. </a:t>
            </a:r>
            <a:endParaRPr lang="en-US" dirty="0" smtClean="0"/>
          </a:p>
          <a:p>
            <a:pPr algn="just"/>
            <a:r>
              <a:rPr lang="en-US" dirty="0" err="1" smtClean="0"/>
              <a:t>Có</a:t>
            </a:r>
            <a:r>
              <a:rPr lang="en-US" dirty="0" smtClean="0"/>
              <a:t> </a:t>
            </a:r>
            <a:r>
              <a:rPr lang="en-US" dirty="0" err="1"/>
              <a:t>thể</a:t>
            </a:r>
            <a:r>
              <a:rPr lang="en-US" dirty="0"/>
              <a:t> </a:t>
            </a:r>
            <a:r>
              <a:rPr lang="en-US" dirty="0" err="1"/>
              <a:t>chỉ</a:t>
            </a:r>
            <a:r>
              <a:rPr lang="en-US" dirty="0"/>
              <a:t> </a:t>
            </a:r>
            <a:r>
              <a:rPr lang="en-US" dirty="0" err="1"/>
              <a:t>đóng</a:t>
            </a:r>
            <a:r>
              <a:rPr lang="en-US" dirty="0"/>
              <a:t> </a:t>
            </a:r>
            <a:r>
              <a:rPr lang="en-US" dirty="0" err="1"/>
              <a:t>một</a:t>
            </a:r>
            <a:r>
              <a:rPr lang="en-US" dirty="0"/>
              <a:t> </a:t>
            </a:r>
            <a:r>
              <a:rPr lang="en-US" dirty="0" err="1"/>
              <a:t>tài</a:t>
            </a:r>
            <a:r>
              <a:rPr lang="en-US" dirty="0"/>
              <a:t> </a:t>
            </a:r>
            <a:r>
              <a:rPr lang="en-US" dirty="0" err="1"/>
              <a:t>liệu</a:t>
            </a:r>
            <a:r>
              <a:rPr lang="en-US" dirty="0"/>
              <a:t> </a:t>
            </a:r>
            <a:r>
              <a:rPr lang="en-US" dirty="0" err="1"/>
              <a:t>hoặc</a:t>
            </a:r>
            <a:r>
              <a:rPr lang="en-US" dirty="0"/>
              <a:t> </a:t>
            </a:r>
            <a:r>
              <a:rPr lang="en-US" dirty="0" err="1"/>
              <a:t>đóng</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tài</a:t>
            </a:r>
            <a:r>
              <a:rPr lang="en-US" dirty="0"/>
              <a:t> </a:t>
            </a:r>
            <a:r>
              <a:rPr lang="en-US" dirty="0" err="1"/>
              <a:t>liệu</a:t>
            </a:r>
            <a:r>
              <a:rPr lang="en-US" dirty="0"/>
              <a:t> </a:t>
            </a:r>
            <a:r>
              <a:rPr lang="en-US" dirty="0" err="1"/>
              <a:t>và</a:t>
            </a:r>
            <a:r>
              <a:rPr lang="en-US" dirty="0"/>
              <a:t> </a:t>
            </a:r>
            <a:r>
              <a:rPr lang="en-US" dirty="0" err="1"/>
              <a:t>ứng</a:t>
            </a:r>
            <a:r>
              <a:rPr lang="en-US" dirty="0"/>
              <a:t> </a:t>
            </a:r>
            <a:r>
              <a:rPr lang="en-US" dirty="0" err="1"/>
              <a:t>dụng</a:t>
            </a:r>
            <a:r>
              <a:rPr lang="en-US" dirty="0"/>
              <a:t> </a:t>
            </a:r>
            <a:r>
              <a:rPr lang="en-US" dirty="0" smtClean="0"/>
              <a:t>Word </a:t>
            </a:r>
            <a:r>
              <a:rPr lang="en-US" dirty="0" err="1" smtClean="0"/>
              <a:t>cùng</a:t>
            </a:r>
            <a:r>
              <a:rPr lang="en-US" dirty="0" smtClean="0"/>
              <a:t> </a:t>
            </a:r>
            <a:r>
              <a:rPr lang="en-US" dirty="0" err="1" smtClean="0"/>
              <a:t>một</a:t>
            </a:r>
            <a:r>
              <a:rPr lang="en-US" dirty="0" smtClean="0"/>
              <a:t> </a:t>
            </a:r>
            <a:r>
              <a:rPr lang="en-US" dirty="0" err="1" smtClean="0"/>
              <a:t>lúc</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29</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17172"/>
            <a:ext cx="5953875" cy="2021032"/>
          </a:xfrm>
          <a:prstGeom prst="rect">
            <a:avLst/>
          </a:prstGeom>
          <a:noFill/>
        </p:spPr>
      </p:pic>
    </p:spTree>
    <p:extLst>
      <p:ext uri="{BB962C8B-B14F-4D97-AF65-F5344CB8AC3E}">
        <p14:creationId xmlns:p14="http://schemas.microsoft.com/office/powerpoint/2010/main" val="603073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Mục</a:t>
            </a:r>
            <a:r>
              <a:rPr lang="en-US" dirty="0" smtClean="0"/>
              <a:t> </a:t>
            </a:r>
            <a:r>
              <a:rPr lang="en-US" dirty="0" err="1"/>
              <a:t>tiêu</a:t>
            </a:r>
            <a:r>
              <a:rPr lang="en-US" dirty="0"/>
              <a:t> </a:t>
            </a:r>
            <a:r>
              <a:rPr lang="en-US" dirty="0" err="1"/>
              <a:t>bài</a:t>
            </a:r>
            <a:r>
              <a:rPr lang="en-US" dirty="0"/>
              <a:t> </a:t>
            </a:r>
            <a:r>
              <a:rPr lang="en-US" dirty="0" err="1" smtClean="0"/>
              <a:t>học</a:t>
            </a:r>
            <a:endParaRPr lang="en-US" dirty="0"/>
          </a:p>
        </p:txBody>
      </p:sp>
      <p:sp>
        <p:nvSpPr>
          <p:cNvPr id="3" name="Content Placeholder 2"/>
          <p:cNvSpPr>
            <a:spLocks noGrp="1"/>
          </p:cNvSpPr>
          <p:nvPr>
            <p:ph type="body" sz="quarter" idx="13"/>
          </p:nvPr>
        </p:nvSpPr>
        <p:spPr>
          <a:xfrm>
            <a:off x="457200" y="925417"/>
            <a:ext cx="8229600" cy="3627533"/>
          </a:xfrm>
        </p:spPr>
        <p:txBody>
          <a:bodyPr anchor="ctr"/>
          <a:lstStyle/>
          <a:p>
            <a:pPr>
              <a:lnSpc>
                <a:spcPct val="150000"/>
              </a:lnSpc>
            </a:pPr>
            <a:r>
              <a:rPr lang="en-US" dirty="0" smtClean="0"/>
              <a:t>Microsoft Word </a:t>
            </a:r>
            <a:r>
              <a:rPr lang="en-US" dirty="0" err="1" smtClean="0"/>
              <a:t>là</a:t>
            </a:r>
            <a:r>
              <a:rPr lang="en-US" dirty="0" smtClean="0"/>
              <a:t> </a:t>
            </a:r>
            <a:r>
              <a:rPr lang="en-US" dirty="0" err="1" smtClean="0"/>
              <a:t>gì</a:t>
            </a:r>
            <a:r>
              <a:rPr lang="en-US" dirty="0" smtClean="0"/>
              <a:t>?</a:t>
            </a:r>
          </a:p>
          <a:p>
            <a:pPr>
              <a:lnSpc>
                <a:spcPct val="150000"/>
              </a:lnSpc>
            </a:pPr>
            <a:r>
              <a:rPr lang="en-US" dirty="0" err="1" smtClean="0"/>
              <a:t>Các</a:t>
            </a:r>
            <a:r>
              <a:rPr lang="en-US" dirty="0" smtClean="0"/>
              <a:t> </a:t>
            </a:r>
            <a:r>
              <a:rPr lang="en-US" dirty="0" err="1" smtClean="0"/>
              <a:t>chức</a:t>
            </a:r>
            <a:r>
              <a:rPr lang="en-US" dirty="0" smtClean="0"/>
              <a:t> </a:t>
            </a:r>
            <a:r>
              <a:rPr lang="en-US" dirty="0" err="1" smtClean="0"/>
              <a:t>năng</a:t>
            </a:r>
            <a:r>
              <a:rPr lang="en-US" dirty="0" smtClean="0"/>
              <a:t> </a:t>
            </a:r>
            <a:r>
              <a:rPr lang="en-US" dirty="0" err="1" smtClean="0"/>
              <a:t>của</a:t>
            </a:r>
            <a:r>
              <a:rPr lang="en-US" dirty="0" smtClean="0"/>
              <a:t> Word 2016</a:t>
            </a:r>
          </a:p>
          <a:p>
            <a:pPr>
              <a:lnSpc>
                <a:spcPct val="150000"/>
              </a:lnSpc>
            </a:pPr>
            <a:r>
              <a:rPr lang="en-US" dirty="0" err="1" smtClean="0"/>
              <a:t>Các</a:t>
            </a:r>
            <a:r>
              <a:rPr lang="en-US" dirty="0" smtClean="0"/>
              <a:t> </a:t>
            </a:r>
            <a:r>
              <a:rPr lang="en-US" dirty="0" err="1" smtClean="0"/>
              <a:t>thành</a:t>
            </a:r>
            <a:r>
              <a:rPr lang="en-US" dirty="0" smtClean="0"/>
              <a:t> </a:t>
            </a:r>
            <a:r>
              <a:rPr lang="en-US" dirty="0" err="1" smtClean="0"/>
              <a:t>phần</a:t>
            </a:r>
            <a:r>
              <a:rPr lang="en-US" dirty="0" smtClean="0"/>
              <a:t> </a:t>
            </a:r>
            <a:r>
              <a:rPr lang="en-US" dirty="0" err="1" smtClean="0"/>
              <a:t>trong</a:t>
            </a:r>
            <a:r>
              <a:rPr lang="en-US" dirty="0" smtClean="0"/>
              <a:t> </a:t>
            </a:r>
            <a:r>
              <a:rPr lang="en-US" dirty="0" err="1" smtClean="0"/>
              <a:t>giao</a:t>
            </a:r>
            <a:r>
              <a:rPr lang="en-US" dirty="0" smtClean="0"/>
              <a:t> </a:t>
            </a:r>
            <a:r>
              <a:rPr lang="en-US" dirty="0" err="1" smtClean="0"/>
              <a:t>diện</a:t>
            </a:r>
            <a:r>
              <a:rPr lang="en-US" dirty="0" smtClean="0"/>
              <a:t> Word 2016</a:t>
            </a:r>
          </a:p>
          <a:p>
            <a:pPr>
              <a:lnSpc>
                <a:spcPct val="150000"/>
              </a:lnSpc>
            </a:pPr>
            <a:r>
              <a:rPr lang="en-US" dirty="0" err="1" smtClean="0"/>
              <a:t>Các</a:t>
            </a:r>
            <a:r>
              <a:rPr lang="en-US" dirty="0" smtClean="0"/>
              <a:t> </a:t>
            </a:r>
            <a:r>
              <a:rPr lang="en-US" dirty="0" err="1" smtClean="0"/>
              <a:t>thao</a:t>
            </a:r>
            <a:r>
              <a:rPr lang="en-US" dirty="0" smtClean="0"/>
              <a:t> </a:t>
            </a:r>
            <a:r>
              <a:rPr lang="en-US" dirty="0" err="1" smtClean="0"/>
              <a:t>tác</a:t>
            </a:r>
            <a:r>
              <a:rPr lang="en-US" dirty="0" smtClean="0"/>
              <a:t> </a:t>
            </a:r>
            <a:r>
              <a:rPr lang="en-US" dirty="0" err="1" smtClean="0"/>
              <a:t>lưu</a:t>
            </a:r>
            <a:r>
              <a:rPr lang="en-US" dirty="0" smtClean="0"/>
              <a:t>, </a:t>
            </a:r>
            <a:r>
              <a:rPr lang="en-US" dirty="0" err="1" smtClean="0"/>
              <a:t>mở</a:t>
            </a:r>
            <a:r>
              <a:rPr lang="en-US" dirty="0" smtClean="0"/>
              <a:t>, </a:t>
            </a:r>
            <a:r>
              <a:rPr lang="en-US" dirty="0" err="1" smtClean="0"/>
              <a:t>đóng</a:t>
            </a:r>
            <a:r>
              <a:rPr lang="en-US" dirty="0" smtClean="0"/>
              <a:t> </a:t>
            </a:r>
            <a:r>
              <a:rPr lang="en-US" dirty="0" err="1" smtClean="0"/>
              <a:t>tài</a:t>
            </a:r>
            <a:r>
              <a:rPr lang="en-US" dirty="0" smtClean="0"/>
              <a:t> </a:t>
            </a:r>
            <a:r>
              <a:rPr lang="en-US" dirty="0" err="1" smtClean="0"/>
              <a:t>liệu</a:t>
            </a:r>
            <a:endParaRPr lang="en-US" dirty="0"/>
          </a:p>
        </p:txBody>
      </p:sp>
      <p:sp>
        <p:nvSpPr>
          <p:cNvPr id="4" name="Date Placeholder 3"/>
          <p:cNvSpPr>
            <a:spLocks noGrp="1"/>
          </p:cNvSpPr>
          <p:nvPr>
            <p:ph type="dt" sz="half" idx="14"/>
          </p:nvPr>
        </p:nvSpPr>
        <p:spPr/>
        <p:txBody>
          <a:bodyPr/>
          <a:lstStyle/>
          <a:p>
            <a:fld id="{2128FE97-7DB6-4A20-8E18-1507437E67B9}" type="datetime1">
              <a:rPr lang="en-US" smtClean="0"/>
              <a:t>5/14/2019</a:t>
            </a:fld>
            <a:endParaRPr lang="en-US"/>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a:t>
            </a:fld>
            <a:endParaRPr lang="en-US"/>
          </a:p>
        </p:txBody>
      </p:sp>
    </p:spTree>
    <p:extLst>
      <p:ext uri="{BB962C8B-B14F-4D97-AF65-F5344CB8AC3E}">
        <p14:creationId xmlns:p14="http://schemas.microsoft.com/office/powerpoint/2010/main" val="3909331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241822" cy="533400"/>
          </a:xfrm>
        </p:spPr>
        <p:txBody>
          <a:bodyPr/>
          <a:lstStyle/>
          <a:p>
            <a:pPr lvl="0"/>
            <a:r>
              <a:rPr lang="en-US" dirty="0" err="1" smtClean="0"/>
              <a:t>Mở</a:t>
            </a:r>
            <a:r>
              <a:rPr lang="en-US" dirty="0" smtClean="0"/>
              <a:t> </a:t>
            </a:r>
            <a:r>
              <a:rPr lang="en-US" dirty="0" err="1"/>
              <a:t>tài</a:t>
            </a:r>
            <a:r>
              <a:rPr lang="en-US" dirty="0"/>
              <a:t> </a:t>
            </a:r>
            <a:r>
              <a:rPr lang="en-US" dirty="0" err="1"/>
              <a:t>liệu</a:t>
            </a:r>
            <a:endParaRPr lang="en-US" dirty="0"/>
          </a:p>
        </p:txBody>
      </p:sp>
      <p:sp>
        <p:nvSpPr>
          <p:cNvPr id="3" name="Content Placeholder 2"/>
          <p:cNvSpPr>
            <a:spLocks noGrp="1"/>
          </p:cNvSpPr>
          <p:nvPr>
            <p:ph type="body" sz="quarter" idx="13"/>
          </p:nvPr>
        </p:nvSpPr>
        <p:spPr>
          <a:xfrm>
            <a:off x="462708" y="935183"/>
            <a:ext cx="4928690" cy="3579668"/>
          </a:xfrm>
        </p:spPr>
        <p:txBody>
          <a:bodyPr>
            <a:normAutofit/>
          </a:bodyPr>
          <a:lstStyle/>
          <a:p>
            <a:pPr algn="just">
              <a:lnSpc>
                <a:spcPct val="150000"/>
              </a:lnSpc>
            </a:pPr>
            <a:r>
              <a:rPr lang="vi-VN" dirty="0"/>
              <a:t>Word có thể mở tất các các tập tin có nguồn gốc từ Word bao gồm .docx, .docm, .dotx, .doc, .dot, và một số định dạng khác có trong danh sách cho phép định dạng lưu file như .txt, .rtf, .pdf,…</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30</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198577" y="1066887"/>
            <a:ext cx="2126026" cy="3316259"/>
          </a:xfrm>
          <a:prstGeom prst="rect">
            <a:avLst/>
          </a:prstGeom>
          <a:noFill/>
        </p:spPr>
      </p:pic>
      <p:sp>
        <p:nvSpPr>
          <p:cNvPr id="9" name="Rectangle 8"/>
          <p:cNvSpPr/>
          <p:nvPr/>
        </p:nvSpPr>
        <p:spPr>
          <a:xfrm>
            <a:off x="5084875" y="4383146"/>
            <a:ext cx="4059125" cy="307777"/>
          </a:xfrm>
          <a:prstGeom prst="rect">
            <a:avLst/>
          </a:prstGeom>
        </p:spPr>
        <p:txBody>
          <a:bodyPr wrap="none">
            <a:spAutoFit/>
          </a:bodyPr>
          <a:lstStyle/>
          <a:p>
            <a:r>
              <a:rPr lang="en-US" sz="1400" dirty="0" err="1">
                <a:latin typeface="Times New Roman" panose="02020603050405020304" pitchFamily="18" charset="0"/>
                <a:ea typeface="Calibri" panose="020F0502020204030204" pitchFamily="34" charset="0"/>
              </a:rPr>
              <a:t>Danh</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sách</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các</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loại</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tập</a:t>
            </a:r>
            <a:r>
              <a:rPr lang="en-US" sz="1400" dirty="0">
                <a:latin typeface="Times New Roman" panose="02020603050405020304" pitchFamily="18" charset="0"/>
                <a:ea typeface="Calibri" panose="020F0502020204030204" pitchFamily="34" charset="0"/>
              </a:rPr>
              <a:t> tin </a:t>
            </a:r>
            <a:r>
              <a:rPr lang="en-US" sz="1400" dirty="0" err="1">
                <a:latin typeface="Times New Roman" panose="02020603050405020304" pitchFamily="18" charset="0"/>
                <a:ea typeface="Calibri" panose="020F0502020204030204" pitchFamily="34" charset="0"/>
              </a:rPr>
              <a:t>có</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thể</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mở</a:t>
            </a:r>
            <a:r>
              <a:rPr lang="en-US" sz="1400" dirty="0">
                <a:latin typeface="Times New Roman" panose="02020603050405020304" pitchFamily="18" charset="0"/>
                <a:ea typeface="Calibri" panose="020F0502020204030204" pitchFamily="34" charset="0"/>
              </a:rPr>
              <a:t> </a:t>
            </a:r>
            <a:r>
              <a:rPr lang="en-US" sz="1400" dirty="0" err="1">
                <a:latin typeface="Times New Roman" panose="02020603050405020304" pitchFamily="18" charset="0"/>
                <a:ea typeface="Calibri" panose="020F0502020204030204" pitchFamily="34" charset="0"/>
              </a:rPr>
              <a:t>trong</a:t>
            </a:r>
            <a:r>
              <a:rPr lang="en-US" sz="1400" dirty="0">
                <a:latin typeface="Times New Roman" panose="02020603050405020304" pitchFamily="18" charset="0"/>
                <a:ea typeface="Calibri" panose="020F0502020204030204" pitchFamily="34" charset="0"/>
              </a:rPr>
              <a:t> Word 2016</a:t>
            </a:r>
            <a:endParaRPr lang="en-US" dirty="0"/>
          </a:p>
        </p:txBody>
      </p:sp>
    </p:spTree>
    <p:extLst>
      <p:ext uri="{BB962C8B-B14F-4D97-AF65-F5344CB8AC3E}">
        <p14:creationId xmlns:p14="http://schemas.microsoft.com/office/powerpoint/2010/main" val="2696652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Nhập</a:t>
            </a:r>
            <a:r>
              <a:rPr lang="en-US" sz="3000" dirty="0" smtClean="0"/>
              <a:t> </a:t>
            </a:r>
            <a:r>
              <a:rPr lang="en-US" sz="3000" dirty="0"/>
              <a:t>(Import) </a:t>
            </a:r>
            <a:r>
              <a:rPr lang="en-US" sz="3000" dirty="0" err="1"/>
              <a:t>tài</a:t>
            </a:r>
            <a:r>
              <a:rPr lang="en-US" sz="3000" dirty="0"/>
              <a:t> </a:t>
            </a:r>
            <a:r>
              <a:rPr lang="en-US" sz="3000" dirty="0" err="1"/>
              <a:t>liệu</a:t>
            </a:r>
            <a:r>
              <a:rPr lang="en-US" sz="3000" dirty="0"/>
              <a:t> </a:t>
            </a:r>
            <a:r>
              <a:rPr lang="en-US" sz="3000" dirty="0" err="1"/>
              <a:t>vào</a:t>
            </a:r>
            <a:r>
              <a:rPr lang="en-US" sz="3000" dirty="0"/>
              <a:t> </a:t>
            </a:r>
            <a:r>
              <a:rPr lang="en-US" sz="3000" dirty="0" err="1"/>
              <a:t>một</a:t>
            </a:r>
            <a:r>
              <a:rPr lang="en-US" sz="3000" dirty="0"/>
              <a:t> </a:t>
            </a:r>
            <a:r>
              <a:rPr lang="en-US" sz="3000" dirty="0" err="1"/>
              <a:t>tập</a:t>
            </a:r>
            <a:r>
              <a:rPr lang="en-US" sz="3000" dirty="0"/>
              <a:t> tin </a:t>
            </a:r>
            <a:r>
              <a:rPr lang="en-US" sz="3000" dirty="0" err="1"/>
              <a:t>đang</a:t>
            </a:r>
            <a:r>
              <a:rPr lang="en-US" sz="3000" dirty="0"/>
              <a:t> </a:t>
            </a:r>
            <a:r>
              <a:rPr lang="en-US" sz="3000" dirty="0" err="1"/>
              <a:t>mở</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algn="just">
              <a:lnSpc>
                <a:spcPct val="150000"/>
              </a:lnSpc>
            </a:pPr>
            <a:r>
              <a:rPr lang="vi-VN" dirty="0"/>
              <a:t>Một cách khác để mở tập tin bằng lệnh Open </a:t>
            </a:r>
            <a:r>
              <a:rPr lang="vi-VN" dirty="0" smtClean="0"/>
              <a:t>là</a:t>
            </a:r>
            <a:r>
              <a:rPr lang="en-US" dirty="0" smtClean="0"/>
              <a:t>:</a:t>
            </a:r>
          </a:p>
          <a:p>
            <a:pPr lvl="1" algn="just">
              <a:lnSpc>
                <a:spcPct val="150000"/>
              </a:lnSpc>
            </a:pPr>
            <a:r>
              <a:rPr lang="en-US" dirty="0" smtClean="0"/>
              <a:t>N</a:t>
            </a:r>
            <a:r>
              <a:rPr lang="vi-VN" dirty="0" smtClean="0"/>
              <a:t>hập </a:t>
            </a:r>
            <a:r>
              <a:rPr lang="vi-VN" dirty="0"/>
              <a:t>(Inport) tập tin văn bản vào tài liệu Word. </a:t>
            </a:r>
            <a:endParaRPr lang="en-US" dirty="0" smtClean="0"/>
          </a:p>
          <a:p>
            <a:pPr lvl="1" algn="just">
              <a:lnSpc>
                <a:spcPct val="150000"/>
              </a:lnSpc>
            </a:pPr>
            <a:r>
              <a:rPr lang="en-US" dirty="0" smtClean="0"/>
              <a:t>S</a:t>
            </a:r>
            <a:r>
              <a:rPr lang="vi-VN" dirty="0" smtClean="0"/>
              <a:t>ử </a:t>
            </a:r>
            <a:r>
              <a:rPr lang="vi-VN" dirty="0"/>
              <a:t>dụng phương pháp này khi tài liệu Word không mở hoặc nếu </a:t>
            </a:r>
            <a:r>
              <a:rPr lang="vi-VN" dirty="0" smtClean="0"/>
              <a:t>muốn </a:t>
            </a:r>
            <a:r>
              <a:rPr lang="vi-VN" dirty="0"/>
              <a:t>chèn văn bản từ một tài liệu trực tiếp vào tài liệu khác mà không cần sao chép (Copy) và dán (Paste)</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31</a:t>
            </a:fld>
            <a:endParaRPr lang="en-US"/>
          </a:p>
        </p:txBody>
      </p:sp>
    </p:spTree>
    <p:extLst>
      <p:ext uri="{BB962C8B-B14F-4D97-AF65-F5344CB8AC3E}">
        <p14:creationId xmlns:p14="http://schemas.microsoft.com/office/powerpoint/2010/main" val="1900733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Tổng</a:t>
            </a:r>
            <a:r>
              <a:rPr lang="en-US" sz="3000" dirty="0" smtClean="0"/>
              <a:t> </a:t>
            </a:r>
            <a:r>
              <a:rPr lang="en-US" sz="3000" dirty="0" err="1"/>
              <a:t>kết</a:t>
            </a:r>
            <a:r>
              <a:rPr lang="en-US" sz="3000" dirty="0"/>
              <a:t> </a:t>
            </a:r>
            <a:r>
              <a:rPr lang="en-US" sz="3000" dirty="0" err="1"/>
              <a:t>bài</a:t>
            </a:r>
            <a:r>
              <a:rPr lang="en-US" sz="3000" dirty="0"/>
              <a:t> </a:t>
            </a:r>
            <a:r>
              <a:rPr lang="en-US" sz="3000" dirty="0" err="1"/>
              <a:t>học</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algn="just"/>
            <a:r>
              <a:rPr lang="vi-VN" dirty="0" smtClean="0"/>
              <a:t>Bài </a:t>
            </a:r>
            <a:r>
              <a:rPr lang="vi-VN" dirty="0"/>
              <a:t>học </a:t>
            </a:r>
            <a:r>
              <a:rPr lang="vi-VN" dirty="0" smtClean="0"/>
              <a:t>1</a:t>
            </a:r>
            <a:r>
              <a:rPr lang="en-US" dirty="0" smtClean="0"/>
              <a:t> </a:t>
            </a:r>
            <a:r>
              <a:rPr lang="vi-VN" dirty="0" smtClean="0"/>
              <a:t>đã c</a:t>
            </a:r>
            <a:r>
              <a:rPr lang="en-US" dirty="0" err="1" smtClean="0"/>
              <a:t>ung</a:t>
            </a:r>
            <a:r>
              <a:rPr lang="en-US" dirty="0" smtClean="0"/>
              <a:t> </a:t>
            </a:r>
            <a:r>
              <a:rPr lang="en-US" dirty="0" err="1" smtClean="0"/>
              <a:t>cấp</a:t>
            </a:r>
            <a:r>
              <a:rPr lang="en-US" dirty="0" smtClean="0"/>
              <a:t> </a:t>
            </a:r>
            <a:r>
              <a:rPr lang="en-US" dirty="0" err="1" smtClean="0"/>
              <a:t>các</a:t>
            </a:r>
            <a:r>
              <a:rPr lang="vi-VN" dirty="0" smtClean="0"/>
              <a:t> </a:t>
            </a:r>
            <a:r>
              <a:rPr lang="vi-VN" dirty="0"/>
              <a:t>kiến thức và kỹ năng về:</a:t>
            </a:r>
          </a:p>
          <a:p>
            <a:pPr lvl="1" algn="just"/>
            <a:r>
              <a:rPr lang="vi-VN" dirty="0" smtClean="0"/>
              <a:t>Ứng </a:t>
            </a:r>
            <a:r>
              <a:rPr lang="vi-VN" dirty="0"/>
              <a:t>dụng soạn thảo văn bản Microsoft Word 2016 trong bộ Microsoft Office 2016;</a:t>
            </a:r>
          </a:p>
          <a:p>
            <a:pPr lvl="1" algn="just"/>
            <a:r>
              <a:rPr lang="vi-VN" dirty="0" smtClean="0"/>
              <a:t>Các </a:t>
            </a:r>
            <a:r>
              <a:rPr lang="vi-VN" dirty="0"/>
              <a:t>khởi động và thoát khỏi Microsoft Word;</a:t>
            </a:r>
          </a:p>
          <a:p>
            <a:pPr lvl="1" algn="just"/>
            <a:r>
              <a:rPr lang="vi-VN" dirty="0" smtClean="0"/>
              <a:t>Các </a:t>
            </a:r>
            <a:r>
              <a:rPr lang="vi-VN" dirty="0"/>
              <a:t>thành phần giao diện của Microsoft Word;</a:t>
            </a:r>
          </a:p>
          <a:p>
            <a:pPr lvl="1" algn="just"/>
            <a:r>
              <a:rPr lang="vi-VN" dirty="0" smtClean="0"/>
              <a:t>Các </a:t>
            </a:r>
            <a:r>
              <a:rPr lang="vi-VN" dirty="0"/>
              <a:t>tạo một tài liệu mới và tài liệu từ các mẫu (</a:t>
            </a:r>
            <a:r>
              <a:rPr lang="vi-VN" dirty="0" smtClean="0"/>
              <a:t>Template</a:t>
            </a:r>
            <a:r>
              <a:rPr lang="en-US" dirty="0" smtClean="0"/>
              <a:t>)</a:t>
            </a:r>
          </a:p>
          <a:p>
            <a:pPr lvl="1"/>
            <a:r>
              <a:rPr lang="en-US" dirty="0" err="1"/>
              <a:t>Các</a:t>
            </a:r>
            <a:r>
              <a:rPr lang="en-US" dirty="0"/>
              <a:t> </a:t>
            </a:r>
            <a:r>
              <a:rPr lang="en-US" dirty="0" err="1"/>
              <a:t>kiểu</a:t>
            </a:r>
            <a:r>
              <a:rPr lang="en-US" dirty="0"/>
              <a:t> </a:t>
            </a:r>
            <a:r>
              <a:rPr lang="en-US" dirty="0" err="1"/>
              <a:t>tập</a:t>
            </a:r>
            <a:r>
              <a:rPr lang="en-US" dirty="0"/>
              <a:t> tin </a:t>
            </a:r>
            <a:r>
              <a:rPr lang="en-US" dirty="0" err="1"/>
              <a:t>của</a:t>
            </a:r>
            <a:r>
              <a:rPr lang="en-US" dirty="0"/>
              <a:t> Microsoft Word;</a:t>
            </a:r>
          </a:p>
          <a:p>
            <a:pPr lvl="1"/>
            <a:r>
              <a:rPr lang="en-US" dirty="0" err="1"/>
              <a:t>Các</a:t>
            </a:r>
            <a:r>
              <a:rPr lang="en-US" dirty="0"/>
              <a:t> </a:t>
            </a:r>
            <a:r>
              <a:rPr lang="en-US" dirty="0" err="1"/>
              <a:t>mở</a:t>
            </a:r>
            <a:r>
              <a:rPr lang="en-US" dirty="0"/>
              <a:t>, </a:t>
            </a:r>
            <a:r>
              <a:rPr lang="en-US" dirty="0" err="1"/>
              <a:t>đóng</a:t>
            </a:r>
            <a:r>
              <a:rPr lang="en-US" dirty="0"/>
              <a:t> </a:t>
            </a:r>
            <a:r>
              <a:rPr lang="en-US" dirty="0" err="1"/>
              <a:t>và</a:t>
            </a:r>
            <a:r>
              <a:rPr lang="en-US" dirty="0"/>
              <a:t> </a:t>
            </a:r>
            <a:r>
              <a:rPr lang="en-US" dirty="0" err="1"/>
              <a:t>lưu</a:t>
            </a:r>
            <a:r>
              <a:rPr lang="en-US" dirty="0"/>
              <a:t> </a:t>
            </a:r>
            <a:r>
              <a:rPr lang="en-US" dirty="0" err="1"/>
              <a:t>các</a:t>
            </a:r>
            <a:r>
              <a:rPr lang="en-US" dirty="0"/>
              <a:t> </a:t>
            </a:r>
            <a:r>
              <a:rPr lang="en-US" dirty="0" err="1"/>
              <a:t>tài</a:t>
            </a:r>
            <a:r>
              <a:rPr lang="en-US" dirty="0"/>
              <a:t> </a:t>
            </a:r>
            <a:r>
              <a:rPr lang="en-US" dirty="0" err="1"/>
              <a:t>liệu</a:t>
            </a:r>
            <a:r>
              <a:rPr lang="en-US" dirty="0"/>
              <a:t> </a:t>
            </a:r>
            <a:r>
              <a:rPr lang="en-US" dirty="0" err="1"/>
              <a:t>của</a:t>
            </a:r>
            <a:r>
              <a:rPr lang="en-US" dirty="0"/>
              <a:t> Microsoft Word</a:t>
            </a:r>
            <a:r>
              <a:rPr lang="en-US" dirty="0" smtClean="0"/>
              <a: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32</a:t>
            </a:fld>
            <a:endParaRPr lang="en-US"/>
          </a:p>
        </p:txBody>
      </p:sp>
    </p:spTree>
    <p:extLst>
      <p:ext uri="{BB962C8B-B14F-4D97-AF65-F5344CB8AC3E}">
        <p14:creationId xmlns:p14="http://schemas.microsoft.com/office/powerpoint/2010/main" val="1537365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lnSpcReduction="10000"/>
          </a:bodyPr>
          <a:lstStyle/>
          <a:p>
            <a:pPr marL="457200" indent="-457200" algn="just">
              <a:buFont typeface="+mj-lt"/>
              <a:buAutoNum type="arabicPeriod"/>
            </a:pPr>
            <a:r>
              <a:rPr lang="en-US" dirty="0" err="1" smtClean="0"/>
              <a:t>Màn</a:t>
            </a:r>
            <a:r>
              <a:rPr lang="en-US" dirty="0" smtClean="0"/>
              <a:t> </a:t>
            </a:r>
            <a:r>
              <a:rPr lang="en-US" dirty="0" err="1"/>
              <a:t>hình</a:t>
            </a:r>
            <a:r>
              <a:rPr lang="en-US" dirty="0"/>
              <a:t> </a:t>
            </a:r>
            <a:r>
              <a:rPr lang="en-US" dirty="0" err="1"/>
              <a:t>nào</a:t>
            </a:r>
            <a:r>
              <a:rPr lang="en-US" dirty="0"/>
              <a:t> </a:t>
            </a:r>
            <a:r>
              <a:rPr lang="en-US" dirty="0" err="1"/>
              <a:t>bạn</a:t>
            </a:r>
            <a:r>
              <a:rPr lang="en-US" dirty="0"/>
              <a:t> </a:t>
            </a:r>
            <a:r>
              <a:rPr lang="en-US" dirty="0" err="1"/>
              <a:t>nhìn</a:t>
            </a:r>
            <a:r>
              <a:rPr lang="en-US" dirty="0"/>
              <a:t> </a:t>
            </a:r>
            <a:r>
              <a:rPr lang="en-US" dirty="0" err="1"/>
              <a:t>thấy</a:t>
            </a:r>
            <a:r>
              <a:rPr lang="en-US" dirty="0"/>
              <a:t> </a:t>
            </a:r>
            <a:r>
              <a:rPr lang="en-US" dirty="0" err="1"/>
              <a:t>khi</a:t>
            </a:r>
            <a:r>
              <a:rPr lang="en-US" dirty="0"/>
              <a:t> </a:t>
            </a:r>
            <a:r>
              <a:rPr lang="en-US" dirty="0" err="1"/>
              <a:t>bạn</a:t>
            </a:r>
            <a:r>
              <a:rPr lang="en-US" dirty="0"/>
              <a:t> </a:t>
            </a:r>
            <a:r>
              <a:rPr lang="en-US" dirty="0" err="1"/>
              <a:t>khởi</a:t>
            </a:r>
            <a:r>
              <a:rPr lang="en-US" dirty="0"/>
              <a:t> </a:t>
            </a:r>
            <a:r>
              <a:rPr lang="en-US" dirty="0" err="1"/>
              <a:t>động</a:t>
            </a:r>
            <a:r>
              <a:rPr lang="en-US" dirty="0"/>
              <a:t> Word?</a:t>
            </a:r>
          </a:p>
          <a:p>
            <a:pPr marL="914400" lvl="1" indent="-457200" algn="just">
              <a:buFont typeface="+mj-lt"/>
              <a:buAutoNum type="alphaLcPeriod"/>
            </a:pPr>
            <a:r>
              <a:rPr lang="en-US" dirty="0" smtClean="0"/>
              <a:t>Dialog </a:t>
            </a:r>
            <a:r>
              <a:rPr lang="en-US" dirty="0"/>
              <a:t>box launcher</a:t>
            </a:r>
          </a:p>
          <a:p>
            <a:pPr marL="914400" lvl="1" indent="-457200" algn="just">
              <a:buFont typeface="+mj-lt"/>
              <a:buAutoNum type="alphaLcPeriod"/>
            </a:pPr>
            <a:r>
              <a:rPr lang="en-US" dirty="0" smtClean="0"/>
              <a:t>Gallery</a:t>
            </a:r>
            <a:endParaRPr lang="en-US" dirty="0"/>
          </a:p>
          <a:p>
            <a:pPr marL="914400" lvl="1" indent="-457200" algn="just">
              <a:buFont typeface="+mj-lt"/>
              <a:buAutoNum type="alphaLcPeriod"/>
            </a:pPr>
            <a:r>
              <a:rPr lang="en-US" dirty="0" smtClean="0"/>
              <a:t>Groups</a:t>
            </a:r>
            <a:endParaRPr lang="en-US" dirty="0"/>
          </a:p>
          <a:p>
            <a:pPr marL="914400" lvl="1" indent="-457200" algn="just">
              <a:buFont typeface="+mj-lt"/>
              <a:buAutoNum type="alphaLcPeriod"/>
            </a:pPr>
            <a:r>
              <a:rPr lang="en-US" dirty="0" smtClean="0"/>
              <a:t>More </a:t>
            </a:r>
            <a:r>
              <a:rPr lang="en-US" dirty="0"/>
              <a:t>button</a:t>
            </a:r>
          </a:p>
          <a:p>
            <a:pPr marL="914400" lvl="1" indent="-457200" algn="just">
              <a:buFont typeface="+mj-lt"/>
              <a:buAutoNum type="alphaLcPeriod"/>
            </a:pPr>
            <a:r>
              <a:rPr lang="en-US" dirty="0" smtClean="0"/>
              <a:t>Ribbon </a:t>
            </a:r>
            <a:r>
              <a:rPr lang="en-US" dirty="0"/>
              <a:t>Display Options button</a:t>
            </a:r>
          </a:p>
          <a:p>
            <a:pPr marL="914400" lvl="1" indent="-457200" algn="just">
              <a:buFont typeface="+mj-lt"/>
              <a:buAutoNum type="alphaLcPeriod"/>
            </a:pPr>
            <a:r>
              <a:rPr lang="en-US" dirty="0" smtClean="0"/>
              <a:t>Tabs</a:t>
            </a:r>
            <a:endParaRPr lang="en-US" dirty="0"/>
          </a:p>
          <a:p>
            <a:pPr marL="914400" lvl="1" indent="-457200" algn="just">
              <a:buFont typeface="+mj-lt"/>
              <a:buAutoNum type="alphaLcPeriod"/>
            </a:pPr>
            <a:r>
              <a:rPr lang="en-US" dirty="0" smtClean="0"/>
              <a:t>Word </a:t>
            </a:r>
            <a:r>
              <a:rPr lang="en-US" dirty="0"/>
              <a:t>editing screen</a:t>
            </a:r>
          </a:p>
          <a:p>
            <a:pPr marL="914400" lvl="1" indent="-457200" algn="just">
              <a:buFont typeface="+mj-lt"/>
              <a:buAutoNum type="alphaLcPeriod"/>
            </a:pPr>
            <a:r>
              <a:rPr lang="en-US" dirty="0" smtClean="0"/>
              <a:t>Backstage</a:t>
            </a:r>
            <a:r>
              <a:rPr lang="en-US" dirty="0"/>
              <a:t>..</a:t>
            </a:r>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33</a:t>
            </a:fld>
            <a:endParaRPr lang="en-US"/>
          </a:p>
        </p:txBody>
      </p:sp>
    </p:spTree>
    <p:extLst>
      <p:ext uri="{BB962C8B-B14F-4D97-AF65-F5344CB8AC3E}">
        <p14:creationId xmlns:p14="http://schemas.microsoft.com/office/powerpoint/2010/main" val="150110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3" end="3"/>
                                            </p:txEl>
                                          </p:spTgt>
                                        </p:tgtEl>
                                        <p:attrNameLst>
                                          <p:attrName>ppt_w</p:attrName>
                                        </p:attrNameLst>
                                      </p:cBhvr>
                                      <p:tavLst>
                                        <p:tav tm="0">
                                          <p:val>
                                            <p:strVal val="ppt_w"/>
                                          </p:val>
                                        </p:tav>
                                        <p:tav tm="100000">
                                          <p:val>
                                            <p:fltVal val="0"/>
                                          </p:val>
                                        </p:tav>
                                      </p:tavLst>
                                    </p:anim>
                                    <p:anim calcmode="lin" valueType="num">
                                      <p:cBhvr>
                                        <p:cTn id="19" dur="1000"/>
                                        <p:tgtEl>
                                          <p:spTgt spid="3">
                                            <p:txEl>
                                              <p:pRg st="3" end="3"/>
                                            </p:txEl>
                                          </p:spTgt>
                                        </p:tgtEl>
                                        <p:attrNameLst>
                                          <p:attrName>ppt_h</p:attrName>
                                        </p:attrNameLst>
                                      </p:cBhvr>
                                      <p:tavLst>
                                        <p:tav tm="0">
                                          <p:val>
                                            <p:strVal val="ppt_h"/>
                                          </p:val>
                                        </p:tav>
                                        <p:tav tm="100000">
                                          <p:val>
                                            <p:fltVal val="0"/>
                                          </p:val>
                                        </p:tav>
                                      </p:tavLst>
                                    </p:anim>
                                    <p:anim calcmode="lin" valueType="num">
                                      <p:cBhvr>
                                        <p:cTn id="20"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3" end="3"/>
                                            </p:txEl>
                                          </p:spTgt>
                                        </p:tgtEl>
                                      </p:cBhvr>
                                    </p:animEffect>
                                    <p:set>
                                      <p:cBhvr>
                                        <p:cTn id="22" dur="1" fill="hold">
                                          <p:stCondLst>
                                            <p:cond delay="999"/>
                                          </p:stCondLst>
                                        </p:cTn>
                                        <p:tgtEl>
                                          <p:spTgt spid="3">
                                            <p:txEl>
                                              <p:pRg st="3" end="3"/>
                                            </p:txEl>
                                          </p:spTgt>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3">
                                            <p:txEl>
                                              <p:pRg st="4" end="4"/>
                                            </p:txEl>
                                          </p:spTgt>
                                        </p:tgtEl>
                                        <p:attrNameLst>
                                          <p:attrName>ppt_w</p:attrName>
                                        </p:attrNameLst>
                                      </p:cBhvr>
                                      <p:tavLst>
                                        <p:tav tm="0">
                                          <p:val>
                                            <p:strVal val="ppt_w"/>
                                          </p:val>
                                        </p:tav>
                                        <p:tav tm="100000">
                                          <p:val>
                                            <p:fltVal val="0"/>
                                          </p:val>
                                        </p:tav>
                                      </p:tavLst>
                                    </p:anim>
                                    <p:anim calcmode="lin" valueType="num">
                                      <p:cBhvr>
                                        <p:cTn id="25" dur="1000"/>
                                        <p:tgtEl>
                                          <p:spTgt spid="3">
                                            <p:txEl>
                                              <p:pRg st="4" end="4"/>
                                            </p:txEl>
                                          </p:spTgt>
                                        </p:tgtEl>
                                        <p:attrNameLst>
                                          <p:attrName>ppt_h</p:attrName>
                                        </p:attrNameLst>
                                      </p:cBhvr>
                                      <p:tavLst>
                                        <p:tav tm="0">
                                          <p:val>
                                            <p:strVal val="ppt_h"/>
                                          </p:val>
                                        </p:tav>
                                        <p:tav tm="100000">
                                          <p:val>
                                            <p:fltVal val="0"/>
                                          </p:val>
                                        </p:tav>
                                      </p:tavLst>
                                    </p:anim>
                                    <p:anim calcmode="lin" valueType="num">
                                      <p:cBhvr>
                                        <p:cTn id="26"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27" dur="1000"/>
                                        <p:tgtEl>
                                          <p:spTgt spid="3">
                                            <p:txEl>
                                              <p:pRg st="4" end="4"/>
                                            </p:txEl>
                                          </p:spTgt>
                                        </p:tgtEl>
                                      </p:cBhvr>
                                    </p:animEffect>
                                    <p:set>
                                      <p:cBhvr>
                                        <p:cTn id="28" dur="1" fill="hold">
                                          <p:stCondLst>
                                            <p:cond delay="999"/>
                                          </p:stCondLst>
                                        </p:cTn>
                                        <p:tgtEl>
                                          <p:spTgt spid="3">
                                            <p:txEl>
                                              <p:pRg st="4" end="4"/>
                                            </p:txEl>
                                          </p:spTgt>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1000"/>
                                        <p:tgtEl>
                                          <p:spTgt spid="3">
                                            <p:txEl>
                                              <p:pRg st="5" end="5"/>
                                            </p:txEl>
                                          </p:spTgt>
                                        </p:tgtEl>
                                        <p:attrNameLst>
                                          <p:attrName>ppt_w</p:attrName>
                                        </p:attrNameLst>
                                      </p:cBhvr>
                                      <p:tavLst>
                                        <p:tav tm="0">
                                          <p:val>
                                            <p:strVal val="ppt_w"/>
                                          </p:val>
                                        </p:tav>
                                        <p:tav tm="100000">
                                          <p:val>
                                            <p:fltVal val="0"/>
                                          </p:val>
                                        </p:tav>
                                      </p:tavLst>
                                    </p:anim>
                                    <p:anim calcmode="lin" valueType="num">
                                      <p:cBhvr>
                                        <p:cTn id="31" dur="1000"/>
                                        <p:tgtEl>
                                          <p:spTgt spid="3">
                                            <p:txEl>
                                              <p:pRg st="5" end="5"/>
                                            </p:txEl>
                                          </p:spTgt>
                                        </p:tgtEl>
                                        <p:attrNameLst>
                                          <p:attrName>ppt_h</p:attrName>
                                        </p:attrNameLst>
                                      </p:cBhvr>
                                      <p:tavLst>
                                        <p:tav tm="0">
                                          <p:val>
                                            <p:strVal val="ppt_h"/>
                                          </p:val>
                                        </p:tav>
                                        <p:tav tm="100000">
                                          <p:val>
                                            <p:fltVal val="0"/>
                                          </p:val>
                                        </p:tav>
                                      </p:tavLst>
                                    </p:anim>
                                    <p:anim calcmode="lin" valueType="num">
                                      <p:cBhvr>
                                        <p:cTn id="32" dur="1000"/>
                                        <p:tgtEl>
                                          <p:spTgt spid="3">
                                            <p:txEl>
                                              <p:pRg st="5" end="5"/>
                                            </p:txEl>
                                          </p:spTgt>
                                        </p:tgtEl>
                                        <p:attrNameLst>
                                          <p:attrName>style.rotation</p:attrName>
                                        </p:attrNameLst>
                                      </p:cBhvr>
                                      <p:tavLst>
                                        <p:tav tm="0">
                                          <p:val>
                                            <p:fltVal val="0"/>
                                          </p:val>
                                        </p:tav>
                                        <p:tav tm="100000">
                                          <p:val>
                                            <p:fltVal val="90"/>
                                          </p:val>
                                        </p:tav>
                                      </p:tavLst>
                                    </p:anim>
                                    <p:animEffect transition="out" filter="fade">
                                      <p:cBhvr>
                                        <p:cTn id="33" dur="1000"/>
                                        <p:tgtEl>
                                          <p:spTgt spid="3">
                                            <p:txEl>
                                              <p:pRg st="5" end="5"/>
                                            </p:txEl>
                                          </p:spTgt>
                                        </p:tgtEl>
                                      </p:cBhvr>
                                    </p:animEffect>
                                    <p:set>
                                      <p:cBhvr>
                                        <p:cTn id="34" dur="1" fill="hold">
                                          <p:stCondLst>
                                            <p:cond delay="999"/>
                                          </p:stCondLst>
                                        </p:cTn>
                                        <p:tgtEl>
                                          <p:spTgt spid="3">
                                            <p:txEl>
                                              <p:pRg st="5" end="5"/>
                                            </p:txEl>
                                          </p:spTgt>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1000"/>
                                        <p:tgtEl>
                                          <p:spTgt spid="3">
                                            <p:txEl>
                                              <p:pRg st="6" end="6"/>
                                            </p:txEl>
                                          </p:spTgt>
                                        </p:tgtEl>
                                        <p:attrNameLst>
                                          <p:attrName>ppt_w</p:attrName>
                                        </p:attrNameLst>
                                      </p:cBhvr>
                                      <p:tavLst>
                                        <p:tav tm="0">
                                          <p:val>
                                            <p:strVal val="ppt_w"/>
                                          </p:val>
                                        </p:tav>
                                        <p:tav tm="100000">
                                          <p:val>
                                            <p:fltVal val="0"/>
                                          </p:val>
                                        </p:tav>
                                      </p:tavLst>
                                    </p:anim>
                                    <p:anim calcmode="lin" valueType="num">
                                      <p:cBhvr>
                                        <p:cTn id="37" dur="1000"/>
                                        <p:tgtEl>
                                          <p:spTgt spid="3">
                                            <p:txEl>
                                              <p:pRg st="6" end="6"/>
                                            </p:txEl>
                                          </p:spTgt>
                                        </p:tgtEl>
                                        <p:attrNameLst>
                                          <p:attrName>ppt_h</p:attrName>
                                        </p:attrNameLst>
                                      </p:cBhvr>
                                      <p:tavLst>
                                        <p:tav tm="0">
                                          <p:val>
                                            <p:strVal val="ppt_h"/>
                                          </p:val>
                                        </p:tav>
                                        <p:tav tm="100000">
                                          <p:val>
                                            <p:fltVal val="0"/>
                                          </p:val>
                                        </p:tav>
                                      </p:tavLst>
                                    </p:anim>
                                    <p:anim calcmode="lin" valueType="num">
                                      <p:cBhvr>
                                        <p:cTn id="38" dur="1000"/>
                                        <p:tgtEl>
                                          <p:spTgt spid="3">
                                            <p:txEl>
                                              <p:pRg st="6" end="6"/>
                                            </p:txEl>
                                          </p:spTgt>
                                        </p:tgtEl>
                                        <p:attrNameLst>
                                          <p:attrName>style.rotation</p:attrName>
                                        </p:attrNameLst>
                                      </p:cBhvr>
                                      <p:tavLst>
                                        <p:tav tm="0">
                                          <p:val>
                                            <p:fltVal val="0"/>
                                          </p:val>
                                        </p:tav>
                                        <p:tav tm="100000">
                                          <p:val>
                                            <p:fltVal val="90"/>
                                          </p:val>
                                        </p:tav>
                                      </p:tavLst>
                                    </p:anim>
                                    <p:animEffect transition="out" filter="fade">
                                      <p:cBhvr>
                                        <p:cTn id="39" dur="1000"/>
                                        <p:tgtEl>
                                          <p:spTgt spid="3">
                                            <p:txEl>
                                              <p:pRg st="6" end="6"/>
                                            </p:txEl>
                                          </p:spTgt>
                                        </p:tgtEl>
                                      </p:cBhvr>
                                    </p:animEffect>
                                    <p:set>
                                      <p:cBhvr>
                                        <p:cTn id="40" dur="1" fill="hold">
                                          <p:stCondLst>
                                            <p:cond delay="999"/>
                                          </p:stCondLst>
                                        </p:cTn>
                                        <p:tgtEl>
                                          <p:spTgt spid="3">
                                            <p:txEl>
                                              <p:pRg st="6" end="6"/>
                                            </p:txEl>
                                          </p:spTgt>
                                        </p:tgtEl>
                                        <p:attrNameLst>
                                          <p:attrName>style.visibility</p:attrName>
                                        </p:attrNameLst>
                                      </p:cBhvr>
                                      <p:to>
                                        <p:strVal val="hidden"/>
                                      </p:to>
                                    </p:set>
                                  </p:childTnLst>
                                </p:cTn>
                              </p:par>
                              <p:par>
                                <p:cTn id="41" presetID="31" presetClass="exit" presetSubtype="0" fill="hold" nodeType="withEffect">
                                  <p:stCondLst>
                                    <p:cond delay="0"/>
                                  </p:stCondLst>
                                  <p:childTnLst>
                                    <p:anim calcmode="lin" valueType="num">
                                      <p:cBhvr>
                                        <p:cTn id="42" dur="1000"/>
                                        <p:tgtEl>
                                          <p:spTgt spid="3">
                                            <p:txEl>
                                              <p:pRg st="7" end="7"/>
                                            </p:txEl>
                                          </p:spTgt>
                                        </p:tgtEl>
                                        <p:attrNameLst>
                                          <p:attrName>ppt_w</p:attrName>
                                        </p:attrNameLst>
                                      </p:cBhvr>
                                      <p:tavLst>
                                        <p:tav tm="0">
                                          <p:val>
                                            <p:strVal val="ppt_w"/>
                                          </p:val>
                                        </p:tav>
                                        <p:tav tm="100000">
                                          <p:val>
                                            <p:fltVal val="0"/>
                                          </p:val>
                                        </p:tav>
                                      </p:tavLst>
                                    </p:anim>
                                    <p:anim calcmode="lin" valueType="num">
                                      <p:cBhvr>
                                        <p:cTn id="43" dur="1000"/>
                                        <p:tgtEl>
                                          <p:spTgt spid="3">
                                            <p:txEl>
                                              <p:pRg st="7" end="7"/>
                                            </p:txEl>
                                          </p:spTgt>
                                        </p:tgtEl>
                                        <p:attrNameLst>
                                          <p:attrName>ppt_h</p:attrName>
                                        </p:attrNameLst>
                                      </p:cBhvr>
                                      <p:tavLst>
                                        <p:tav tm="0">
                                          <p:val>
                                            <p:strVal val="ppt_h"/>
                                          </p:val>
                                        </p:tav>
                                        <p:tav tm="100000">
                                          <p:val>
                                            <p:fltVal val="0"/>
                                          </p:val>
                                        </p:tav>
                                      </p:tavLst>
                                    </p:anim>
                                    <p:anim calcmode="lin" valueType="num">
                                      <p:cBhvr>
                                        <p:cTn id="44" dur="1000"/>
                                        <p:tgtEl>
                                          <p:spTgt spid="3">
                                            <p:txEl>
                                              <p:pRg st="7" end="7"/>
                                            </p:txEl>
                                          </p:spTgt>
                                        </p:tgtEl>
                                        <p:attrNameLst>
                                          <p:attrName>style.rotation</p:attrName>
                                        </p:attrNameLst>
                                      </p:cBhvr>
                                      <p:tavLst>
                                        <p:tav tm="0">
                                          <p:val>
                                            <p:fltVal val="0"/>
                                          </p:val>
                                        </p:tav>
                                        <p:tav tm="100000">
                                          <p:val>
                                            <p:fltVal val="90"/>
                                          </p:val>
                                        </p:tav>
                                      </p:tavLst>
                                    </p:anim>
                                    <p:animEffect transition="out" filter="fade">
                                      <p:cBhvr>
                                        <p:cTn id="45" dur="1000"/>
                                        <p:tgtEl>
                                          <p:spTgt spid="3">
                                            <p:txEl>
                                              <p:pRg st="7" end="7"/>
                                            </p:txEl>
                                          </p:spTgt>
                                        </p:tgtEl>
                                      </p:cBhvr>
                                    </p:animEffect>
                                    <p:set>
                                      <p:cBhvr>
                                        <p:cTn id="46" dur="1" fill="hold">
                                          <p:stCondLst>
                                            <p:cond delay="9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2"/>
            </a:pPr>
            <a:r>
              <a:rPr lang="vi-VN" dirty="0" smtClean="0"/>
              <a:t>Khi </a:t>
            </a:r>
            <a:r>
              <a:rPr lang="vi-VN" dirty="0"/>
              <a:t>nào bạn có thể sử dụng một mẫu (Template) để tạo một tài liệu mới?</a:t>
            </a:r>
          </a:p>
          <a:p>
            <a:pPr marL="747713" indent="-342900" algn="just">
              <a:buFont typeface="+mj-lt"/>
              <a:buAutoNum type="alphaLcPeriod"/>
            </a:pPr>
            <a:r>
              <a:rPr lang="vi-VN" sz="2200" dirty="0" smtClean="0"/>
              <a:t>Để </a:t>
            </a:r>
            <a:r>
              <a:rPr lang="vi-VN" sz="2200" dirty="0"/>
              <a:t>tạo một tài liệu trống mới mỗi khi bạn khởi động Word.</a:t>
            </a:r>
          </a:p>
          <a:p>
            <a:pPr marL="747713" indent="-342900" algn="just">
              <a:buFont typeface="+mj-lt"/>
              <a:buAutoNum type="alphaLcPeriod"/>
            </a:pPr>
            <a:r>
              <a:rPr lang="vi-VN" sz="2200" dirty="0" smtClean="0"/>
              <a:t>Để </a:t>
            </a:r>
            <a:r>
              <a:rPr lang="vi-VN" sz="2200" dirty="0"/>
              <a:t>tạo một tài liệu loại này mỗi khi bạn khởi động Word.</a:t>
            </a:r>
          </a:p>
          <a:p>
            <a:pPr marL="747713" indent="-342900" algn="just">
              <a:buFont typeface="+mj-lt"/>
              <a:buAutoNum type="alphaLcPeriod"/>
            </a:pPr>
            <a:r>
              <a:rPr lang="vi-VN" sz="2200" dirty="0" smtClean="0"/>
              <a:t>Để </a:t>
            </a:r>
            <a:r>
              <a:rPr lang="vi-VN" sz="2200" dirty="0"/>
              <a:t>truy cập tài liệu được lưu trên ổ đĩa mạng.</a:t>
            </a:r>
          </a:p>
          <a:p>
            <a:pPr marL="747713" indent="-342900" algn="just">
              <a:buFont typeface="+mj-lt"/>
              <a:buAutoNum type="alphaLcPeriod"/>
            </a:pPr>
            <a:r>
              <a:rPr lang="vi-VN" sz="2200" dirty="0" smtClean="0"/>
              <a:t>Để </a:t>
            </a:r>
            <a:r>
              <a:rPr lang="vi-VN" sz="2200" dirty="0"/>
              <a:t>tạo một bản sao của một tài liệu hiện có.</a:t>
            </a:r>
          </a:p>
          <a:p>
            <a:pPr marL="747713" indent="-342900" algn="just">
              <a:buFont typeface="+mj-lt"/>
              <a:buAutoNum type="alphaLcPeriod"/>
            </a:pPr>
            <a:r>
              <a:rPr lang="vi-VN" sz="2200" dirty="0" smtClean="0"/>
              <a:t>Để </a:t>
            </a:r>
            <a:r>
              <a:rPr lang="vi-VN" sz="2200" dirty="0"/>
              <a:t>được hướng dẫn về cách thiết kế một tài liệu thường được sử dụng</a:t>
            </a:r>
            <a:r>
              <a:rPr lang="vi-VN" sz="2200" dirty="0" smtClean="0"/>
              <a:t>.</a:t>
            </a:r>
            <a:endParaRPr lang="en-US" sz="2200" dirty="0" smtClean="0"/>
          </a:p>
          <a:p>
            <a:pPr marL="747713" indent="-342900" algn="just">
              <a:buFont typeface="+mj-lt"/>
              <a:buAutoNum type="alphaLcPeriod"/>
            </a:pPr>
            <a:r>
              <a:rPr lang="vi-VN" sz="2200" dirty="0"/>
              <a:t>Để lưu tài liệu với một số yếu tố thiết kế.</a:t>
            </a:r>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34</a:t>
            </a:fld>
            <a:endParaRPr lang="en-US"/>
          </a:p>
        </p:txBody>
      </p:sp>
    </p:spTree>
    <p:extLst>
      <p:ext uri="{BB962C8B-B14F-4D97-AF65-F5344CB8AC3E}">
        <p14:creationId xmlns:p14="http://schemas.microsoft.com/office/powerpoint/2010/main" val="3946318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3" end="3"/>
                                            </p:txEl>
                                          </p:spTgt>
                                        </p:tgtEl>
                                        <p:attrNameLst>
                                          <p:attrName>ppt_w</p:attrName>
                                        </p:attrNameLst>
                                      </p:cBhvr>
                                      <p:tavLst>
                                        <p:tav tm="0">
                                          <p:val>
                                            <p:strVal val="ppt_w"/>
                                          </p:val>
                                        </p:tav>
                                        <p:tav tm="100000">
                                          <p:val>
                                            <p:fltVal val="0"/>
                                          </p:val>
                                        </p:tav>
                                      </p:tavLst>
                                    </p:anim>
                                    <p:anim calcmode="lin" valueType="num">
                                      <p:cBhvr>
                                        <p:cTn id="19" dur="1000"/>
                                        <p:tgtEl>
                                          <p:spTgt spid="3">
                                            <p:txEl>
                                              <p:pRg st="3" end="3"/>
                                            </p:txEl>
                                          </p:spTgt>
                                        </p:tgtEl>
                                        <p:attrNameLst>
                                          <p:attrName>ppt_h</p:attrName>
                                        </p:attrNameLst>
                                      </p:cBhvr>
                                      <p:tavLst>
                                        <p:tav tm="0">
                                          <p:val>
                                            <p:strVal val="ppt_h"/>
                                          </p:val>
                                        </p:tav>
                                        <p:tav tm="100000">
                                          <p:val>
                                            <p:fltVal val="0"/>
                                          </p:val>
                                        </p:tav>
                                      </p:tavLst>
                                    </p:anim>
                                    <p:anim calcmode="lin" valueType="num">
                                      <p:cBhvr>
                                        <p:cTn id="20"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3" end="3"/>
                                            </p:txEl>
                                          </p:spTgt>
                                        </p:tgtEl>
                                      </p:cBhvr>
                                    </p:animEffect>
                                    <p:set>
                                      <p:cBhvr>
                                        <p:cTn id="22" dur="1" fill="hold">
                                          <p:stCondLst>
                                            <p:cond delay="999"/>
                                          </p:stCondLst>
                                        </p:cTn>
                                        <p:tgtEl>
                                          <p:spTgt spid="3">
                                            <p:txEl>
                                              <p:pRg st="3" end="3"/>
                                            </p:txEl>
                                          </p:spTgt>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3">
                                            <p:txEl>
                                              <p:pRg st="4" end="4"/>
                                            </p:txEl>
                                          </p:spTgt>
                                        </p:tgtEl>
                                        <p:attrNameLst>
                                          <p:attrName>ppt_w</p:attrName>
                                        </p:attrNameLst>
                                      </p:cBhvr>
                                      <p:tavLst>
                                        <p:tav tm="0">
                                          <p:val>
                                            <p:strVal val="ppt_w"/>
                                          </p:val>
                                        </p:tav>
                                        <p:tav tm="100000">
                                          <p:val>
                                            <p:fltVal val="0"/>
                                          </p:val>
                                        </p:tav>
                                      </p:tavLst>
                                    </p:anim>
                                    <p:anim calcmode="lin" valueType="num">
                                      <p:cBhvr>
                                        <p:cTn id="25" dur="1000"/>
                                        <p:tgtEl>
                                          <p:spTgt spid="3">
                                            <p:txEl>
                                              <p:pRg st="4" end="4"/>
                                            </p:txEl>
                                          </p:spTgt>
                                        </p:tgtEl>
                                        <p:attrNameLst>
                                          <p:attrName>ppt_h</p:attrName>
                                        </p:attrNameLst>
                                      </p:cBhvr>
                                      <p:tavLst>
                                        <p:tav tm="0">
                                          <p:val>
                                            <p:strVal val="ppt_h"/>
                                          </p:val>
                                        </p:tav>
                                        <p:tav tm="100000">
                                          <p:val>
                                            <p:fltVal val="0"/>
                                          </p:val>
                                        </p:tav>
                                      </p:tavLst>
                                    </p:anim>
                                    <p:anim calcmode="lin" valueType="num">
                                      <p:cBhvr>
                                        <p:cTn id="26"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27" dur="1000"/>
                                        <p:tgtEl>
                                          <p:spTgt spid="3">
                                            <p:txEl>
                                              <p:pRg st="4" end="4"/>
                                            </p:txEl>
                                          </p:spTgt>
                                        </p:tgtEl>
                                      </p:cBhvr>
                                    </p:animEffect>
                                    <p:set>
                                      <p:cBhvr>
                                        <p:cTn id="28" dur="1" fill="hold">
                                          <p:stCondLst>
                                            <p:cond delay="999"/>
                                          </p:stCondLst>
                                        </p:cTn>
                                        <p:tgtEl>
                                          <p:spTgt spid="3">
                                            <p:txEl>
                                              <p:pRg st="4" end="4"/>
                                            </p:txEl>
                                          </p:spTgt>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1000"/>
                                        <p:tgtEl>
                                          <p:spTgt spid="3">
                                            <p:txEl>
                                              <p:pRg st="6" end="6"/>
                                            </p:txEl>
                                          </p:spTgt>
                                        </p:tgtEl>
                                        <p:attrNameLst>
                                          <p:attrName>ppt_w</p:attrName>
                                        </p:attrNameLst>
                                      </p:cBhvr>
                                      <p:tavLst>
                                        <p:tav tm="0">
                                          <p:val>
                                            <p:strVal val="ppt_w"/>
                                          </p:val>
                                        </p:tav>
                                        <p:tav tm="100000">
                                          <p:val>
                                            <p:fltVal val="0"/>
                                          </p:val>
                                        </p:tav>
                                      </p:tavLst>
                                    </p:anim>
                                    <p:anim calcmode="lin" valueType="num">
                                      <p:cBhvr>
                                        <p:cTn id="31" dur="1000"/>
                                        <p:tgtEl>
                                          <p:spTgt spid="3">
                                            <p:txEl>
                                              <p:pRg st="6" end="6"/>
                                            </p:txEl>
                                          </p:spTgt>
                                        </p:tgtEl>
                                        <p:attrNameLst>
                                          <p:attrName>ppt_h</p:attrName>
                                        </p:attrNameLst>
                                      </p:cBhvr>
                                      <p:tavLst>
                                        <p:tav tm="0">
                                          <p:val>
                                            <p:strVal val="ppt_h"/>
                                          </p:val>
                                        </p:tav>
                                        <p:tav tm="100000">
                                          <p:val>
                                            <p:fltVal val="0"/>
                                          </p:val>
                                        </p:tav>
                                      </p:tavLst>
                                    </p:anim>
                                    <p:anim calcmode="lin" valueType="num">
                                      <p:cBhvr>
                                        <p:cTn id="32" dur="1000"/>
                                        <p:tgtEl>
                                          <p:spTgt spid="3">
                                            <p:txEl>
                                              <p:pRg st="6" end="6"/>
                                            </p:txEl>
                                          </p:spTgt>
                                        </p:tgtEl>
                                        <p:attrNameLst>
                                          <p:attrName>style.rotation</p:attrName>
                                        </p:attrNameLst>
                                      </p:cBhvr>
                                      <p:tavLst>
                                        <p:tav tm="0">
                                          <p:val>
                                            <p:fltVal val="0"/>
                                          </p:val>
                                        </p:tav>
                                        <p:tav tm="100000">
                                          <p:val>
                                            <p:fltVal val="90"/>
                                          </p:val>
                                        </p:tav>
                                      </p:tavLst>
                                    </p:anim>
                                    <p:animEffect transition="out" filter="fade">
                                      <p:cBhvr>
                                        <p:cTn id="33" dur="1000"/>
                                        <p:tgtEl>
                                          <p:spTgt spid="3">
                                            <p:txEl>
                                              <p:pRg st="6" end="6"/>
                                            </p:txEl>
                                          </p:spTgt>
                                        </p:tgtEl>
                                      </p:cBhvr>
                                    </p:animEffect>
                                    <p:set>
                                      <p:cBhvr>
                                        <p:cTn id="34"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3"/>
            </a:pPr>
            <a:r>
              <a:rPr lang="vi-VN" dirty="0" smtClean="0"/>
              <a:t>Bạn </a:t>
            </a:r>
            <a:r>
              <a:rPr lang="vi-VN" dirty="0"/>
              <a:t>có thể sử dụng phím tắt nào để tạo tài liệu trống mới?</a:t>
            </a:r>
          </a:p>
          <a:p>
            <a:pPr marL="862013" lvl="1" indent="-404813" algn="just">
              <a:buFont typeface="+mj-lt"/>
              <a:buAutoNum type="alphaLcPeriod"/>
            </a:pPr>
            <a:r>
              <a:rPr lang="vi-VN" dirty="0" smtClean="0"/>
              <a:t>CTRL+N</a:t>
            </a:r>
            <a:endParaRPr lang="en-US" dirty="0" smtClean="0"/>
          </a:p>
          <a:p>
            <a:pPr marL="862013" lvl="1" indent="-404813" algn="just">
              <a:buFont typeface="+mj-lt"/>
              <a:buAutoNum type="alphaLcPeriod"/>
            </a:pPr>
            <a:r>
              <a:rPr lang="vi-VN" dirty="0" smtClean="0"/>
              <a:t>CTRL+O</a:t>
            </a:r>
            <a:endParaRPr lang="vi-VN" dirty="0"/>
          </a:p>
          <a:p>
            <a:pPr marL="862013" lvl="1" indent="-404813" algn="just">
              <a:buFont typeface="+mj-lt"/>
              <a:buAutoNum type="alphaLcPeriod"/>
            </a:pPr>
            <a:r>
              <a:rPr lang="vi-VN" dirty="0" smtClean="0"/>
              <a:t>F12</a:t>
            </a:r>
            <a:endParaRPr lang="vi-VN" dirty="0"/>
          </a:p>
          <a:p>
            <a:pPr marL="862013" lvl="1" indent="-404813" algn="just">
              <a:buFont typeface="+mj-lt"/>
              <a:buAutoNum type="alphaLcPeriod"/>
            </a:pPr>
            <a:r>
              <a:rPr lang="vi-VN" dirty="0" smtClean="0"/>
              <a:t>CTRL+F12</a:t>
            </a:r>
            <a:endParaRPr lang="vi-VN" dirty="0"/>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35</a:t>
            </a:fld>
            <a:endParaRPr lang="en-US"/>
          </a:p>
        </p:txBody>
      </p:sp>
    </p:spTree>
    <p:extLst>
      <p:ext uri="{BB962C8B-B14F-4D97-AF65-F5344CB8AC3E}">
        <p14:creationId xmlns:p14="http://schemas.microsoft.com/office/powerpoint/2010/main" val="257943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2" end="2"/>
                                            </p:txEl>
                                          </p:spTgt>
                                        </p:tgtEl>
                                        <p:attrNameLst>
                                          <p:attrName>ppt_w</p:attrName>
                                        </p:attrNameLst>
                                      </p:cBhvr>
                                      <p:tavLst>
                                        <p:tav tm="0">
                                          <p:val>
                                            <p:strVal val="ppt_w"/>
                                          </p:val>
                                        </p:tav>
                                        <p:tav tm="100000">
                                          <p:val>
                                            <p:fltVal val="0"/>
                                          </p:val>
                                        </p:tav>
                                      </p:tavLst>
                                    </p:anim>
                                    <p:anim calcmode="lin" valueType="num">
                                      <p:cBhvr>
                                        <p:cTn id="7" dur="1000"/>
                                        <p:tgtEl>
                                          <p:spTgt spid="3">
                                            <p:txEl>
                                              <p:pRg st="2" end="2"/>
                                            </p:txEl>
                                          </p:spTgt>
                                        </p:tgtEl>
                                        <p:attrNameLst>
                                          <p:attrName>ppt_h</p:attrName>
                                        </p:attrNameLst>
                                      </p:cBhvr>
                                      <p:tavLst>
                                        <p:tav tm="0">
                                          <p:val>
                                            <p:strVal val="ppt_h"/>
                                          </p:val>
                                        </p:tav>
                                        <p:tav tm="100000">
                                          <p:val>
                                            <p:fltVal val="0"/>
                                          </p:val>
                                        </p:tav>
                                      </p:tavLst>
                                    </p:anim>
                                    <p:anim calcmode="lin" valueType="num">
                                      <p:cBhvr>
                                        <p:cTn id="8"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2" end="2"/>
                                            </p:txEl>
                                          </p:spTgt>
                                        </p:tgtEl>
                                      </p:cBhvr>
                                    </p:animEffect>
                                    <p:set>
                                      <p:cBhvr>
                                        <p:cTn id="10" dur="1" fill="hold">
                                          <p:stCondLst>
                                            <p:cond delay="999"/>
                                          </p:stCondLst>
                                        </p:cTn>
                                        <p:tgtEl>
                                          <p:spTgt spid="3">
                                            <p:txEl>
                                              <p:pRg st="2" end="2"/>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3" end="3"/>
                                            </p:txEl>
                                          </p:spTgt>
                                        </p:tgtEl>
                                        <p:attrNameLst>
                                          <p:attrName>ppt_w</p:attrName>
                                        </p:attrNameLst>
                                      </p:cBhvr>
                                      <p:tavLst>
                                        <p:tav tm="0">
                                          <p:val>
                                            <p:strVal val="ppt_w"/>
                                          </p:val>
                                        </p:tav>
                                        <p:tav tm="100000">
                                          <p:val>
                                            <p:fltVal val="0"/>
                                          </p:val>
                                        </p:tav>
                                      </p:tavLst>
                                    </p:anim>
                                    <p:anim calcmode="lin" valueType="num">
                                      <p:cBhvr>
                                        <p:cTn id="13" dur="1000"/>
                                        <p:tgtEl>
                                          <p:spTgt spid="3">
                                            <p:txEl>
                                              <p:pRg st="3" end="3"/>
                                            </p:txEl>
                                          </p:spTgt>
                                        </p:tgtEl>
                                        <p:attrNameLst>
                                          <p:attrName>ppt_h</p:attrName>
                                        </p:attrNameLst>
                                      </p:cBhvr>
                                      <p:tavLst>
                                        <p:tav tm="0">
                                          <p:val>
                                            <p:strVal val="ppt_h"/>
                                          </p:val>
                                        </p:tav>
                                        <p:tav tm="100000">
                                          <p:val>
                                            <p:fltVal val="0"/>
                                          </p:val>
                                        </p:tav>
                                      </p:tavLst>
                                    </p:anim>
                                    <p:anim calcmode="lin" valueType="num">
                                      <p:cBhvr>
                                        <p:cTn id="14"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3" end="3"/>
                                            </p:txEl>
                                          </p:spTgt>
                                        </p:tgtEl>
                                      </p:cBhvr>
                                    </p:animEffect>
                                    <p:set>
                                      <p:cBhvr>
                                        <p:cTn id="16" dur="1" fill="hold">
                                          <p:stCondLst>
                                            <p:cond delay="999"/>
                                          </p:stCondLst>
                                        </p:cTn>
                                        <p:tgtEl>
                                          <p:spTgt spid="3">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4" end="4"/>
                                            </p:txEl>
                                          </p:spTgt>
                                        </p:tgtEl>
                                        <p:attrNameLst>
                                          <p:attrName>ppt_w</p:attrName>
                                        </p:attrNameLst>
                                      </p:cBhvr>
                                      <p:tavLst>
                                        <p:tav tm="0">
                                          <p:val>
                                            <p:strVal val="ppt_w"/>
                                          </p:val>
                                        </p:tav>
                                        <p:tav tm="100000">
                                          <p:val>
                                            <p:fltVal val="0"/>
                                          </p:val>
                                        </p:tav>
                                      </p:tavLst>
                                    </p:anim>
                                    <p:anim calcmode="lin" valueType="num">
                                      <p:cBhvr>
                                        <p:cTn id="19" dur="1000"/>
                                        <p:tgtEl>
                                          <p:spTgt spid="3">
                                            <p:txEl>
                                              <p:pRg st="4" end="4"/>
                                            </p:txEl>
                                          </p:spTgt>
                                        </p:tgtEl>
                                        <p:attrNameLst>
                                          <p:attrName>ppt_h</p:attrName>
                                        </p:attrNameLst>
                                      </p:cBhvr>
                                      <p:tavLst>
                                        <p:tav tm="0">
                                          <p:val>
                                            <p:strVal val="ppt_h"/>
                                          </p:val>
                                        </p:tav>
                                        <p:tav tm="100000">
                                          <p:val>
                                            <p:fltVal val="0"/>
                                          </p:val>
                                        </p:tav>
                                      </p:tavLst>
                                    </p:anim>
                                    <p:anim calcmode="lin" valueType="num">
                                      <p:cBhvr>
                                        <p:cTn id="20"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4" end="4"/>
                                            </p:txEl>
                                          </p:spTgt>
                                        </p:tgtEl>
                                      </p:cBhvr>
                                    </p:animEffect>
                                    <p:set>
                                      <p:cBhvr>
                                        <p:cTn id="22"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4"/>
            </a:pPr>
            <a:r>
              <a:rPr lang="vi-VN" dirty="0" smtClean="0"/>
              <a:t>Phần </a:t>
            </a:r>
            <a:r>
              <a:rPr lang="vi-VN" dirty="0"/>
              <a:t>mở rộng tập tin mặc định được gán cho tài liệu Word 2016 là gì?</a:t>
            </a:r>
          </a:p>
          <a:p>
            <a:pPr marL="862013" lvl="1" indent="-404813" algn="just">
              <a:buFont typeface="+mj-lt"/>
              <a:buAutoNum type="alphaLcPeriod"/>
            </a:pPr>
            <a:r>
              <a:rPr lang="vi-VN" dirty="0" smtClean="0"/>
              <a:t>.</a:t>
            </a:r>
            <a:r>
              <a:rPr lang="vi-VN" dirty="0"/>
              <a:t>docm</a:t>
            </a:r>
          </a:p>
          <a:p>
            <a:pPr marL="862013" lvl="1" indent="-404813" algn="just">
              <a:buFont typeface="+mj-lt"/>
              <a:buAutoNum type="alphaLcPeriod"/>
            </a:pPr>
            <a:r>
              <a:rPr lang="vi-VN" dirty="0" smtClean="0"/>
              <a:t>.</a:t>
            </a:r>
            <a:r>
              <a:rPr lang="vi-VN" dirty="0"/>
              <a:t>dotx</a:t>
            </a:r>
          </a:p>
          <a:p>
            <a:pPr marL="862013" lvl="1" indent="-404813" algn="just">
              <a:buFont typeface="+mj-lt"/>
              <a:buAutoNum type="alphaLcPeriod"/>
            </a:pPr>
            <a:r>
              <a:rPr lang="vi-VN" dirty="0" smtClean="0"/>
              <a:t>.</a:t>
            </a:r>
            <a:r>
              <a:rPr lang="vi-VN" dirty="0"/>
              <a:t>doc</a:t>
            </a:r>
          </a:p>
          <a:p>
            <a:pPr marL="862013" lvl="1" indent="-404813" algn="just">
              <a:buFont typeface="+mj-lt"/>
              <a:buAutoNum type="alphaLcPeriod"/>
            </a:pPr>
            <a:r>
              <a:rPr lang="vi-VN" dirty="0" smtClean="0"/>
              <a:t>.</a:t>
            </a:r>
            <a:r>
              <a:rPr lang="vi-VN" dirty="0"/>
              <a:t>docx</a:t>
            </a:r>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36</a:t>
            </a:fld>
            <a:endParaRPr lang="en-US"/>
          </a:p>
        </p:txBody>
      </p:sp>
    </p:spTree>
    <p:extLst>
      <p:ext uri="{BB962C8B-B14F-4D97-AF65-F5344CB8AC3E}">
        <p14:creationId xmlns:p14="http://schemas.microsoft.com/office/powerpoint/2010/main" val="3735414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3" end="3"/>
                                            </p:txEl>
                                          </p:spTgt>
                                        </p:tgtEl>
                                        <p:attrNameLst>
                                          <p:attrName>ppt_w</p:attrName>
                                        </p:attrNameLst>
                                      </p:cBhvr>
                                      <p:tavLst>
                                        <p:tav tm="0">
                                          <p:val>
                                            <p:strVal val="ppt_w"/>
                                          </p:val>
                                        </p:tav>
                                        <p:tav tm="100000">
                                          <p:val>
                                            <p:fltVal val="0"/>
                                          </p:val>
                                        </p:tav>
                                      </p:tavLst>
                                    </p:anim>
                                    <p:anim calcmode="lin" valueType="num">
                                      <p:cBhvr>
                                        <p:cTn id="19" dur="1000"/>
                                        <p:tgtEl>
                                          <p:spTgt spid="3">
                                            <p:txEl>
                                              <p:pRg st="3" end="3"/>
                                            </p:txEl>
                                          </p:spTgt>
                                        </p:tgtEl>
                                        <p:attrNameLst>
                                          <p:attrName>ppt_h</p:attrName>
                                        </p:attrNameLst>
                                      </p:cBhvr>
                                      <p:tavLst>
                                        <p:tav tm="0">
                                          <p:val>
                                            <p:strVal val="ppt_h"/>
                                          </p:val>
                                        </p:tav>
                                        <p:tav tm="100000">
                                          <p:val>
                                            <p:fltVal val="0"/>
                                          </p:val>
                                        </p:tav>
                                      </p:tavLst>
                                    </p:anim>
                                    <p:anim calcmode="lin" valueType="num">
                                      <p:cBhvr>
                                        <p:cTn id="20"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3" end="3"/>
                                            </p:txEl>
                                          </p:spTgt>
                                        </p:tgtEl>
                                      </p:cBhvr>
                                    </p:animEffect>
                                    <p:set>
                                      <p:cBhvr>
                                        <p:cTn id="22"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5"/>
            </a:pPr>
            <a:r>
              <a:rPr lang="vi-VN" dirty="0" smtClean="0"/>
              <a:t>Khi </a:t>
            </a:r>
            <a:r>
              <a:rPr lang="vi-VN" dirty="0"/>
              <a:t>nào bạn có thể muốn lưu tập tin dưới định dạng tập tin Word 97-2003?</a:t>
            </a:r>
          </a:p>
          <a:p>
            <a:pPr marL="800100" lvl="1" indent="-342900" algn="just">
              <a:buFont typeface="+mj-lt"/>
              <a:buAutoNum type="alphaLcPeriod"/>
            </a:pPr>
            <a:r>
              <a:rPr lang="vi-VN" dirty="0" smtClean="0"/>
              <a:t>Tập </a:t>
            </a:r>
            <a:r>
              <a:rPr lang="vi-VN" dirty="0"/>
              <a:t>tin sẽ được lưu trên ổ đĩa mạng.</a:t>
            </a:r>
          </a:p>
          <a:p>
            <a:pPr marL="800100" lvl="1" indent="-342900" algn="just">
              <a:buFont typeface="+mj-lt"/>
              <a:buAutoNum type="alphaLcPeriod"/>
            </a:pPr>
            <a:r>
              <a:rPr lang="vi-VN" dirty="0" smtClean="0"/>
              <a:t>Bạn </a:t>
            </a:r>
            <a:r>
              <a:rPr lang="vi-VN" dirty="0"/>
              <a:t>cần mở tập tin này từ một trang </a:t>
            </a:r>
            <a:r>
              <a:rPr lang="vi-VN" dirty="0" smtClean="0"/>
              <a:t>web</a:t>
            </a:r>
            <a:endParaRPr lang="en-US" dirty="0" smtClean="0"/>
          </a:p>
          <a:p>
            <a:pPr marL="800100" lvl="1" indent="-342900" algn="just">
              <a:buFont typeface="+mj-lt"/>
              <a:buAutoNum type="alphaLcPeriod"/>
            </a:pPr>
            <a:r>
              <a:rPr lang="vi-VN" dirty="0"/>
              <a:t>Để mở tập tin này ở một vị trí khác với các phiên bản Word trước</a:t>
            </a:r>
            <a:r>
              <a:rPr lang="vi-VN" dirty="0" smtClean="0"/>
              <a:t>.</a:t>
            </a:r>
            <a:endParaRPr lang="vi-VN" dirty="0"/>
          </a:p>
          <a:p>
            <a:pPr marL="800100" lvl="1" indent="-342900" algn="just">
              <a:buFont typeface="+mj-lt"/>
              <a:buAutoNum type="alphaLcPeriod"/>
            </a:pPr>
            <a:r>
              <a:rPr lang="vi-VN" dirty="0" smtClean="0"/>
              <a:t>Tập </a:t>
            </a:r>
            <a:r>
              <a:rPr lang="vi-VN" dirty="0"/>
              <a:t>tin sẽ được tải lên OneDrive.</a:t>
            </a:r>
          </a:p>
          <a:p>
            <a:pPr marL="800100" lvl="1" indent="-342900" algn="just">
              <a:buFont typeface="+mj-lt"/>
              <a:buAutoNum type="alphaLcPeriod"/>
            </a:pPr>
            <a:r>
              <a:rPr lang="vi-VN" dirty="0" smtClean="0"/>
              <a:t>Định </a:t>
            </a:r>
            <a:r>
              <a:rPr lang="vi-VN" dirty="0"/>
              <a:t>dạng cần phải dành cho các phiên bản Word trước</a:t>
            </a:r>
            <a:r>
              <a:rPr lang="vi-VN" dirty="0" smtClean="0"/>
              <a:t>.</a:t>
            </a:r>
            <a:endParaRPr lang="vi-VN" dirty="0"/>
          </a:p>
          <a:p>
            <a:pPr marL="800100" lvl="1" indent="-342900" algn="just">
              <a:buFont typeface="+mj-lt"/>
              <a:buAutoNum type="alphaLcPeriod"/>
            </a:pPr>
            <a:r>
              <a:rPr lang="vi-VN" dirty="0" smtClean="0"/>
              <a:t>Tập </a:t>
            </a:r>
            <a:r>
              <a:rPr lang="vi-VN" dirty="0"/>
              <a:t>tin cần được sao chép vào ổ đĩa CD.</a:t>
            </a:r>
          </a:p>
          <a:p>
            <a:pPr marL="457200" lvl="1" indent="0" algn="just">
              <a:buNone/>
            </a:pPr>
            <a:endParaRPr lang="vi-VN" dirty="0"/>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37</a:t>
            </a:fld>
            <a:endParaRPr lang="en-US"/>
          </a:p>
        </p:txBody>
      </p:sp>
    </p:spTree>
    <p:extLst>
      <p:ext uri="{BB962C8B-B14F-4D97-AF65-F5344CB8AC3E}">
        <p14:creationId xmlns:p14="http://schemas.microsoft.com/office/powerpoint/2010/main" val="3403729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4" end="4"/>
                                            </p:txEl>
                                          </p:spTgt>
                                        </p:tgtEl>
                                        <p:attrNameLst>
                                          <p:attrName>ppt_w</p:attrName>
                                        </p:attrNameLst>
                                      </p:cBhvr>
                                      <p:tavLst>
                                        <p:tav tm="0">
                                          <p:val>
                                            <p:strVal val="ppt_w"/>
                                          </p:val>
                                        </p:tav>
                                        <p:tav tm="100000">
                                          <p:val>
                                            <p:fltVal val="0"/>
                                          </p:val>
                                        </p:tav>
                                      </p:tavLst>
                                    </p:anim>
                                    <p:anim calcmode="lin" valueType="num">
                                      <p:cBhvr>
                                        <p:cTn id="19" dur="1000"/>
                                        <p:tgtEl>
                                          <p:spTgt spid="3">
                                            <p:txEl>
                                              <p:pRg st="4" end="4"/>
                                            </p:txEl>
                                          </p:spTgt>
                                        </p:tgtEl>
                                        <p:attrNameLst>
                                          <p:attrName>ppt_h</p:attrName>
                                        </p:attrNameLst>
                                      </p:cBhvr>
                                      <p:tavLst>
                                        <p:tav tm="0">
                                          <p:val>
                                            <p:strVal val="ppt_h"/>
                                          </p:val>
                                        </p:tav>
                                        <p:tav tm="100000">
                                          <p:val>
                                            <p:fltVal val="0"/>
                                          </p:val>
                                        </p:tav>
                                      </p:tavLst>
                                    </p:anim>
                                    <p:anim calcmode="lin" valueType="num">
                                      <p:cBhvr>
                                        <p:cTn id="20"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4" end="4"/>
                                            </p:txEl>
                                          </p:spTgt>
                                        </p:tgtEl>
                                      </p:cBhvr>
                                    </p:animEffect>
                                    <p:set>
                                      <p:cBhvr>
                                        <p:cTn id="22" dur="1" fill="hold">
                                          <p:stCondLst>
                                            <p:cond delay="999"/>
                                          </p:stCondLst>
                                        </p:cTn>
                                        <p:tgtEl>
                                          <p:spTgt spid="3">
                                            <p:txEl>
                                              <p:pRg st="4" end="4"/>
                                            </p:txEl>
                                          </p:spTgt>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3">
                                            <p:txEl>
                                              <p:pRg st="5" end="5"/>
                                            </p:txEl>
                                          </p:spTgt>
                                        </p:tgtEl>
                                        <p:attrNameLst>
                                          <p:attrName>ppt_w</p:attrName>
                                        </p:attrNameLst>
                                      </p:cBhvr>
                                      <p:tavLst>
                                        <p:tav tm="0">
                                          <p:val>
                                            <p:strVal val="ppt_w"/>
                                          </p:val>
                                        </p:tav>
                                        <p:tav tm="100000">
                                          <p:val>
                                            <p:fltVal val="0"/>
                                          </p:val>
                                        </p:tav>
                                      </p:tavLst>
                                    </p:anim>
                                    <p:anim calcmode="lin" valueType="num">
                                      <p:cBhvr>
                                        <p:cTn id="25" dur="1000"/>
                                        <p:tgtEl>
                                          <p:spTgt spid="3">
                                            <p:txEl>
                                              <p:pRg st="5" end="5"/>
                                            </p:txEl>
                                          </p:spTgt>
                                        </p:tgtEl>
                                        <p:attrNameLst>
                                          <p:attrName>ppt_h</p:attrName>
                                        </p:attrNameLst>
                                      </p:cBhvr>
                                      <p:tavLst>
                                        <p:tav tm="0">
                                          <p:val>
                                            <p:strVal val="ppt_h"/>
                                          </p:val>
                                        </p:tav>
                                        <p:tav tm="100000">
                                          <p:val>
                                            <p:fltVal val="0"/>
                                          </p:val>
                                        </p:tav>
                                      </p:tavLst>
                                    </p:anim>
                                    <p:anim calcmode="lin" valueType="num">
                                      <p:cBhvr>
                                        <p:cTn id="26" dur="1000"/>
                                        <p:tgtEl>
                                          <p:spTgt spid="3">
                                            <p:txEl>
                                              <p:pRg st="5" end="5"/>
                                            </p:txEl>
                                          </p:spTgt>
                                        </p:tgtEl>
                                        <p:attrNameLst>
                                          <p:attrName>style.rotation</p:attrName>
                                        </p:attrNameLst>
                                      </p:cBhvr>
                                      <p:tavLst>
                                        <p:tav tm="0">
                                          <p:val>
                                            <p:fltVal val="0"/>
                                          </p:val>
                                        </p:tav>
                                        <p:tav tm="100000">
                                          <p:val>
                                            <p:fltVal val="90"/>
                                          </p:val>
                                        </p:tav>
                                      </p:tavLst>
                                    </p:anim>
                                    <p:animEffect transition="out" filter="fade">
                                      <p:cBhvr>
                                        <p:cTn id="27" dur="1000"/>
                                        <p:tgtEl>
                                          <p:spTgt spid="3">
                                            <p:txEl>
                                              <p:pRg st="5" end="5"/>
                                            </p:txEl>
                                          </p:spTgt>
                                        </p:tgtEl>
                                      </p:cBhvr>
                                    </p:animEffect>
                                    <p:set>
                                      <p:cBhvr>
                                        <p:cTn id="28" dur="1" fill="hold">
                                          <p:stCondLst>
                                            <p:cond delay="999"/>
                                          </p:stCondLst>
                                        </p:cTn>
                                        <p:tgtEl>
                                          <p:spTgt spid="3">
                                            <p:txEl>
                                              <p:pRg st="5" end="5"/>
                                            </p:txEl>
                                          </p:spTgt>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1000"/>
                                        <p:tgtEl>
                                          <p:spTgt spid="3">
                                            <p:txEl>
                                              <p:pRg st="6" end="6"/>
                                            </p:txEl>
                                          </p:spTgt>
                                        </p:tgtEl>
                                        <p:attrNameLst>
                                          <p:attrName>ppt_w</p:attrName>
                                        </p:attrNameLst>
                                      </p:cBhvr>
                                      <p:tavLst>
                                        <p:tav tm="0">
                                          <p:val>
                                            <p:strVal val="ppt_w"/>
                                          </p:val>
                                        </p:tav>
                                        <p:tav tm="100000">
                                          <p:val>
                                            <p:fltVal val="0"/>
                                          </p:val>
                                        </p:tav>
                                      </p:tavLst>
                                    </p:anim>
                                    <p:anim calcmode="lin" valueType="num">
                                      <p:cBhvr>
                                        <p:cTn id="31" dur="1000"/>
                                        <p:tgtEl>
                                          <p:spTgt spid="3">
                                            <p:txEl>
                                              <p:pRg st="6" end="6"/>
                                            </p:txEl>
                                          </p:spTgt>
                                        </p:tgtEl>
                                        <p:attrNameLst>
                                          <p:attrName>ppt_h</p:attrName>
                                        </p:attrNameLst>
                                      </p:cBhvr>
                                      <p:tavLst>
                                        <p:tav tm="0">
                                          <p:val>
                                            <p:strVal val="ppt_h"/>
                                          </p:val>
                                        </p:tav>
                                        <p:tav tm="100000">
                                          <p:val>
                                            <p:fltVal val="0"/>
                                          </p:val>
                                        </p:tav>
                                      </p:tavLst>
                                    </p:anim>
                                    <p:anim calcmode="lin" valueType="num">
                                      <p:cBhvr>
                                        <p:cTn id="32" dur="1000"/>
                                        <p:tgtEl>
                                          <p:spTgt spid="3">
                                            <p:txEl>
                                              <p:pRg st="6" end="6"/>
                                            </p:txEl>
                                          </p:spTgt>
                                        </p:tgtEl>
                                        <p:attrNameLst>
                                          <p:attrName>style.rotation</p:attrName>
                                        </p:attrNameLst>
                                      </p:cBhvr>
                                      <p:tavLst>
                                        <p:tav tm="0">
                                          <p:val>
                                            <p:fltVal val="0"/>
                                          </p:val>
                                        </p:tav>
                                        <p:tav tm="100000">
                                          <p:val>
                                            <p:fltVal val="90"/>
                                          </p:val>
                                        </p:tav>
                                      </p:tavLst>
                                    </p:anim>
                                    <p:animEffect transition="out" filter="fade">
                                      <p:cBhvr>
                                        <p:cTn id="33" dur="1000"/>
                                        <p:tgtEl>
                                          <p:spTgt spid="3">
                                            <p:txEl>
                                              <p:pRg st="6" end="6"/>
                                            </p:txEl>
                                          </p:spTgt>
                                        </p:tgtEl>
                                      </p:cBhvr>
                                    </p:animEffect>
                                    <p:set>
                                      <p:cBhvr>
                                        <p:cTn id="34"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6"/>
            </a:pPr>
            <a:r>
              <a:rPr lang="vi-VN" dirty="0" smtClean="0"/>
              <a:t>Điều </a:t>
            </a:r>
            <a:r>
              <a:rPr lang="vi-VN" dirty="0"/>
              <a:t>gì sẽ là một ví dụ về loại thông tin bạn có thể nhập vào một thuộc tính (Properties) của tập tin để xác định nội dung của tập tin?</a:t>
            </a:r>
          </a:p>
          <a:p>
            <a:pPr marL="914400" lvl="1" indent="-457200" algn="just">
              <a:buFont typeface="+mj-lt"/>
              <a:buAutoNum type="alphaLcPeriod"/>
            </a:pPr>
            <a:r>
              <a:rPr lang="vi-VN" dirty="0" smtClean="0"/>
              <a:t>Publishing </a:t>
            </a:r>
            <a:r>
              <a:rPr lang="vi-VN" dirty="0"/>
              <a:t>company</a:t>
            </a:r>
          </a:p>
          <a:p>
            <a:pPr marL="914400" lvl="1" indent="-457200" algn="just">
              <a:buFont typeface="+mj-lt"/>
              <a:buAutoNum type="alphaLcPeriod"/>
            </a:pPr>
            <a:r>
              <a:rPr lang="vi-VN" dirty="0" smtClean="0"/>
              <a:t>Network </a:t>
            </a:r>
            <a:r>
              <a:rPr lang="vi-VN" dirty="0"/>
              <a:t>domain or name</a:t>
            </a:r>
          </a:p>
          <a:p>
            <a:pPr marL="914400" lvl="1" indent="-457200" algn="just">
              <a:buFont typeface="+mj-lt"/>
              <a:buAutoNum type="alphaLcPeriod"/>
            </a:pPr>
            <a:r>
              <a:rPr lang="vi-VN" dirty="0" smtClean="0"/>
              <a:t>Software </a:t>
            </a:r>
            <a:r>
              <a:rPr lang="vi-VN" dirty="0"/>
              <a:t>vendor</a:t>
            </a:r>
          </a:p>
          <a:p>
            <a:pPr marL="914400" lvl="1" indent="-457200" algn="just">
              <a:buFont typeface="+mj-lt"/>
              <a:buAutoNum type="alphaLcPeriod"/>
            </a:pPr>
            <a:r>
              <a:rPr lang="vi-VN" dirty="0" smtClean="0"/>
              <a:t>Subject </a:t>
            </a:r>
            <a:r>
              <a:rPr lang="vi-VN" dirty="0"/>
              <a:t>of the document</a:t>
            </a:r>
            <a:r>
              <a:rPr lang="vi-VN" dirty="0" smtClean="0"/>
              <a:t>.</a:t>
            </a:r>
            <a:endParaRPr lang="vi-VN" dirty="0"/>
          </a:p>
          <a:p>
            <a:pPr marL="457200" lvl="1" indent="0" algn="just">
              <a:buNone/>
            </a:pPr>
            <a:endParaRPr lang="vi-VN" dirty="0"/>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38</a:t>
            </a:fld>
            <a:endParaRPr lang="en-US"/>
          </a:p>
        </p:txBody>
      </p:sp>
    </p:spTree>
    <p:extLst>
      <p:ext uri="{BB962C8B-B14F-4D97-AF65-F5344CB8AC3E}">
        <p14:creationId xmlns:p14="http://schemas.microsoft.com/office/powerpoint/2010/main" val="894824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3" end="3"/>
                                            </p:txEl>
                                          </p:spTgt>
                                        </p:tgtEl>
                                        <p:attrNameLst>
                                          <p:attrName>ppt_w</p:attrName>
                                        </p:attrNameLst>
                                      </p:cBhvr>
                                      <p:tavLst>
                                        <p:tav tm="0">
                                          <p:val>
                                            <p:strVal val="ppt_w"/>
                                          </p:val>
                                        </p:tav>
                                        <p:tav tm="100000">
                                          <p:val>
                                            <p:fltVal val="0"/>
                                          </p:val>
                                        </p:tav>
                                      </p:tavLst>
                                    </p:anim>
                                    <p:anim calcmode="lin" valueType="num">
                                      <p:cBhvr>
                                        <p:cTn id="19" dur="1000"/>
                                        <p:tgtEl>
                                          <p:spTgt spid="3">
                                            <p:txEl>
                                              <p:pRg st="3" end="3"/>
                                            </p:txEl>
                                          </p:spTgt>
                                        </p:tgtEl>
                                        <p:attrNameLst>
                                          <p:attrName>ppt_h</p:attrName>
                                        </p:attrNameLst>
                                      </p:cBhvr>
                                      <p:tavLst>
                                        <p:tav tm="0">
                                          <p:val>
                                            <p:strVal val="ppt_h"/>
                                          </p:val>
                                        </p:tav>
                                        <p:tav tm="100000">
                                          <p:val>
                                            <p:fltVal val="0"/>
                                          </p:val>
                                        </p:tav>
                                      </p:tavLst>
                                    </p:anim>
                                    <p:anim calcmode="lin" valueType="num">
                                      <p:cBhvr>
                                        <p:cTn id="20"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3" end="3"/>
                                            </p:txEl>
                                          </p:spTgt>
                                        </p:tgtEl>
                                      </p:cBhvr>
                                    </p:animEffect>
                                    <p:set>
                                      <p:cBhvr>
                                        <p:cTn id="22"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7"/>
            </a:pPr>
            <a:r>
              <a:rPr lang="vi-VN" dirty="0" smtClean="0"/>
              <a:t>Khi </a:t>
            </a:r>
            <a:r>
              <a:rPr lang="vi-VN" dirty="0"/>
              <a:t>bạn lưu tài liệu lần đầu tiên, tab nào sẽ hiển thị trong Backstage?</a:t>
            </a:r>
          </a:p>
          <a:p>
            <a:pPr marL="800100" lvl="1" indent="-342900" algn="just">
              <a:buFont typeface="+mj-lt"/>
              <a:buAutoNum type="alphaLcPeriod"/>
            </a:pPr>
            <a:r>
              <a:rPr lang="vi-VN" dirty="0" smtClean="0"/>
              <a:t>Save</a:t>
            </a:r>
            <a:endParaRPr lang="en-US" dirty="0" smtClean="0"/>
          </a:p>
          <a:p>
            <a:pPr marL="800100" lvl="1" indent="-342900" algn="just">
              <a:buFont typeface="+mj-lt"/>
              <a:buAutoNum type="alphaLcPeriod"/>
            </a:pPr>
            <a:r>
              <a:rPr lang="vi-VN" dirty="0"/>
              <a:t>Save </a:t>
            </a:r>
            <a:r>
              <a:rPr lang="vi-VN" dirty="0" smtClean="0"/>
              <a:t>As</a:t>
            </a:r>
            <a:endParaRPr lang="vi-VN" dirty="0"/>
          </a:p>
          <a:p>
            <a:pPr marL="800100" lvl="1" indent="-342900" algn="just">
              <a:buFont typeface="+mj-lt"/>
              <a:buAutoNum type="alphaLcPeriod"/>
            </a:pPr>
            <a:r>
              <a:rPr lang="vi-VN" dirty="0" smtClean="0"/>
              <a:t>New</a:t>
            </a:r>
            <a:endParaRPr lang="vi-VN" dirty="0"/>
          </a:p>
          <a:p>
            <a:pPr marL="800100" lvl="1" indent="-342900" algn="just">
              <a:buFont typeface="+mj-lt"/>
              <a:buAutoNum type="alphaLcPeriod"/>
            </a:pPr>
            <a:r>
              <a:rPr lang="vi-VN" dirty="0" smtClean="0"/>
              <a:t>Info</a:t>
            </a:r>
            <a:endParaRPr lang="vi-VN" dirty="0"/>
          </a:p>
          <a:p>
            <a:pPr marL="457200" lvl="1" indent="0" algn="just">
              <a:buNone/>
            </a:pPr>
            <a:endParaRPr lang="vi-VN" dirty="0"/>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39</a:t>
            </a:fld>
            <a:endParaRPr lang="en-US"/>
          </a:p>
        </p:txBody>
      </p:sp>
    </p:spTree>
    <p:extLst>
      <p:ext uri="{BB962C8B-B14F-4D97-AF65-F5344CB8AC3E}">
        <p14:creationId xmlns:p14="http://schemas.microsoft.com/office/powerpoint/2010/main" val="2594851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3" end="3"/>
                                            </p:txEl>
                                          </p:spTgt>
                                        </p:tgtEl>
                                        <p:attrNameLst>
                                          <p:attrName>ppt_w</p:attrName>
                                        </p:attrNameLst>
                                      </p:cBhvr>
                                      <p:tavLst>
                                        <p:tav tm="0">
                                          <p:val>
                                            <p:strVal val="ppt_w"/>
                                          </p:val>
                                        </p:tav>
                                        <p:tav tm="100000">
                                          <p:val>
                                            <p:fltVal val="0"/>
                                          </p:val>
                                        </p:tav>
                                      </p:tavLst>
                                    </p:anim>
                                    <p:anim calcmode="lin" valueType="num">
                                      <p:cBhvr>
                                        <p:cTn id="13" dur="1000"/>
                                        <p:tgtEl>
                                          <p:spTgt spid="3">
                                            <p:txEl>
                                              <p:pRg st="3" end="3"/>
                                            </p:txEl>
                                          </p:spTgt>
                                        </p:tgtEl>
                                        <p:attrNameLst>
                                          <p:attrName>ppt_h</p:attrName>
                                        </p:attrNameLst>
                                      </p:cBhvr>
                                      <p:tavLst>
                                        <p:tav tm="0">
                                          <p:val>
                                            <p:strVal val="ppt_h"/>
                                          </p:val>
                                        </p:tav>
                                        <p:tav tm="100000">
                                          <p:val>
                                            <p:fltVal val="0"/>
                                          </p:val>
                                        </p:tav>
                                      </p:tavLst>
                                    </p:anim>
                                    <p:anim calcmode="lin" valueType="num">
                                      <p:cBhvr>
                                        <p:cTn id="14"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3" end="3"/>
                                            </p:txEl>
                                          </p:spTgt>
                                        </p:tgtEl>
                                      </p:cBhvr>
                                    </p:animEffect>
                                    <p:set>
                                      <p:cBhvr>
                                        <p:cTn id="16" dur="1" fill="hold">
                                          <p:stCondLst>
                                            <p:cond delay="999"/>
                                          </p:stCondLst>
                                        </p:cTn>
                                        <p:tgtEl>
                                          <p:spTgt spid="3">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4" end="4"/>
                                            </p:txEl>
                                          </p:spTgt>
                                        </p:tgtEl>
                                        <p:attrNameLst>
                                          <p:attrName>ppt_w</p:attrName>
                                        </p:attrNameLst>
                                      </p:cBhvr>
                                      <p:tavLst>
                                        <p:tav tm="0">
                                          <p:val>
                                            <p:strVal val="ppt_w"/>
                                          </p:val>
                                        </p:tav>
                                        <p:tav tm="100000">
                                          <p:val>
                                            <p:fltVal val="0"/>
                                          </p:val>
                                        </p:tav>
                                      </p:tavLst>
                                    </p:anim>
                                    <p:anim calcmode="lin" valueType="num">
                                      <p:cBhvr>
                                        <p:cTn id="19" dur="1000"/>
                                        <p:tgtEl>
                                          <p:spTgt spid="3">
                                            <p:txEl>
                                              <p:pRg st="4" end="4"/>
                                            </p:txEl>
                                          </p:spTgt>
                                        </p:tgtEl>
                                        <p:attrNameLst>
                                          <p:attrName>ppt_h</p:attrName>
                                        </p:attrNameLst>
                                      </p:cBhvr>
                                      <p:tavLst>
                                        <p:tav tm="0">
                                          <p:val>
                                            <p:strVal val="ppt_h"/>
                                          </p:val>
                                        </p:tav>
                                        <p:tav tm="100000">
                                          <p:val>
                                            <p:fltVal val="0"/>
                                          </p:val>
                                        </p:tav>
                                      </p:tavLst>
                                    </p:anim>
                                    <p:anim calcmode="lin" valueType="num">
                                      <p:cBhvr>
                                        <p:cTn id="20"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4" end="4"/>
                                            </p:txEl>
                                          </p:spTgt>
                                        </p:tgtEl>
                                      </p:cBhvr>
                                    </p:animEffect>
                                    <p:set>
                                      <p:cBhvr>
                                        <p:cTn id="22"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a:t>
            </a:r>
            <a:r>
              <a:rPr lang="en-US" dirty="0" err="1" smtClean="0"/>
              <a:t>là</a:t>
            </a:r>
            <a:r>
              <a:rPr lang="en-US" dirty="0" smtClean="0"/>
              <a:t> </a:t>
            </a:r>
            <a:r>
              <a:rPr lang="en-US" dirty="0" err="1" smtClean="0"/>
              <a:t>gì</a:t>
            </a:r>
            <a:r>
              <a:rPr lang="en-US" dirty="0" smtClean="0"/>
              <a:t>?</a:t>
            </a:r>
            <a:endParaRPr lang="en-US" dirty="0"/>
          </a:p>
        </p:txBody>
      </p:sp>
      <p:sp>
        <p:nvSpPr>
          <p:cNvPr id="3" name="Content Placeholder 2"/>
          <p:cNvSpPr>
            <a:spLocks noGrp="1"/>
          </p:cNvSpPr>
          <p:nvPr>
            <p:ph type="body" sz="quarter" idx="13"/>
          </p:nvPr>
        </p:nvSpPr>
        <p:spPr/>
        <p:txBody>
          <a:bodyPr/>
          <a:lstStyle/>
          <a:p>
            <a:pPr>
              <a:lnSpc>
                <a:spcPct val="150000"/>
              </a:lnSpc>
            </a:pPr>
            <a:r>
              <a:rPr lang="nn-NO" dirty="0" smtClean="0"/>
              <a:t>Một </a:t>
            </a:r>
            <a:r>
              <a:rPr lang="nn-NO" dirty="0"/>
              <a:t>ứng dụng trong bộ Microsoft </a:t>
            </a:r>
            <a:r>
              <a:rPr lang="nn-NO" dirty="0" smtClean="0"/>
              <a:t>Office,</a:t>
            </a:r>
          </a:p>
          <a:p>
            <a:r>
              <a:rPr lang="en-US" dirty="0" smtClean="0"/>
              <a:t>C</a:t>
            </a:r>
            <a:r>
              <a:rPr lang="vi-VN" dirty="0" smtClean="0"/>
              <a:t>hương </a:t>
            </a:r>
            <a:r>
              <a:rPr lang="vi-VN" dirty="0"/>
              <a:t>trình xử lý văn bản phổ biến nhất hiện </a:t>
            </a:r>
            <a:r>
              <a:rPr lang="vi-VN" dirty="0" smtClean="0"/>
              <a:t>nay</a:t>
            </a:r>
            <a:r>
              <a:rPr lang="en-US" dirty="0" smtClean="0"/>
              <a:t>,</a:t>
            </a:r>
          </a:p>
          <a:p>
            <a:r>
              <a:rPr lang="vi-VN" dirty="0"/>
              <a:t> </a:t>
            </a:r>
            <a:r>
              <a:rPr lang="en-US" dirty="0" smtClean="0"/>
              <a:t>C</a:t>
            </a:r>
            <a:r>
              <a:rPr lang="vi-VN" dirty="0" smtClean="0"/>
              <a:t>ho </a:t>
            </a:r>
            <a:r>
              <a:rPr lang="vi-VN" dirty="0"/>
              <a:t>phép </a:t>
            </a:r>
            <a:r>
              <a:rPr lang="vi-VN" dirty="0" smtClean="0"/>
              <a:t>tạo </a:t>
            </a:r>
            <a:r>
              <a:rPr lang="vi-VN" dirty="0"/>
              <a:t>tài liệu một cách chuyên </a:t>
            </a:r>
            <a:r>
              <a:rPr lang="vi-VN" dirty="0" smtClean="0"/>
              <a:t>nghiệp</a:t>
            </a:r>
            <a:r>
              <a:rPr lang="en-US" dirty="0" smtClean="0"/>
              <a:t>,</a:t>
            </a:r>
            <a:endParaRPr lang="en-US" dirty="0"/>
          </a:p>
        </p:txBody>
      </p:sp>
      <p:sp>
        <p:nvSpPr>
          <p:cNvPr id="4" name="Date Placeholder 3"/>
          <p:cNvSpPr>
            <a:spLocks noGrp="1"/>
          </p:cNvSpPr>
          <p:nvPr>
            <p:ph type="dt" sz="half" idx="14"/>
          </p:nvPr>
        </p:nvSpPr>
        <p:spPr/>
        <p:txBody>
          <a:bodyPr/>
          <a:lstStyle/>
          <a:p>
            <a:fld id="{B9F4AD4D-7277-4AB2-8234-1A5C9484451D}" type="datetime1">
              <a:rPr lang="en-US" smtClean="0"/>
              <a:t>5/14/2019</a:t>
            </a:fld>
            <a:endParaRPr lang="en-US"/>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4</a:t>
            </a:fld>
            <a:endParaRPr lang="en-US"/>
          </a:p>
        </p:txBody>
      </p:sp>
    </p:spTree>
    <p:extLst>
      <p:ext uri="{BB962C8B-B14F-4D97-AF65-F5344CB8AC3E}">
        <p14:creationId xmlns:p14="http://schemas.microsoft.com/office/powerpoint/2010/main" val="4092711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fontScale="92500" lnSpcReduction="10000"/>
          </a:bodyPr>
          <a:lstStyle/>
          <a:p>
            <a:pPr marL="457200" indent="-457200" algn="just">
              <a:buFont typeface="+mj-lt"/>
              <a:buAutoNum type="arabicPeriod" startAt="8"/>
            </a:pPr>
            <a:r>
              <a:rPr lang="vi-VN" dirty="0" smtClean="0"/>
              <a:t>Tại </a:t>
            </a:r>
            <a:r>
              <a:rPr lang="vi-VN" dirty="0"/>
              <a:t>sao bạn có thể muốn Import tập tin thay vì Open trong Word?</a:t>
            </a:r>
          </a:p>
          <a:p>
            <a:pPr marL="747713" lvl="1" indent="-290513" algn="just">
              <a:buFont typeface="+mj-lt"/>
              <a:buAutoNum type="alphaLcPeriod"/>
            </a:pPr>
            <a:r>
              <a:rPr lang="vi-VN" dirty="0" smtClean="0"/>
              <a:t>Điều </a:t>
            </a:r>
            <a:r>
              <a:rPr lang="vi-VN" dirty="0"/>
              <a:t>này đảm bảo bạn luôn có thể mở bất kỳ tập tin nào trong Word.</a:t>
            </a:r>
          </a:p>
          <a:p>
            <a:pPr marL="747713" lvl="1" indent="-290513" algn="just">
              <a:buFont typeface="+mj-lt"/>
              <a:buAutoNum type="alphaLcPeriod"/>
            </a:pPr>
            <a:r>
              <a:rPr lang="vi-VN" dirty="0" smtClean="0"/>
              <a:t>Sau </a:t>
            </a:r>
            <a:r>
              <a:rPr lang="vi-VN" dirty="0"/>
              <a:t>đó, bạn có thể nhanh chóng lưu tài liệu ở định dạng Word 2013 mới</a:t>
            </a:r>
            <a:r>
              <a:rPr lang="vi-VN" dirty="0" smtClean="0"/>
              <a:t>.</a:t>
            </a:r>
            <a:endParaRPr lang="en-US" dirty="0" smtClean="0"/>
          </a:p>
          <a:p>
            <a:pPr marL="747713" lvl="1" indent="-290513" algn="just">
              <a:buFont typeface="+mj-lt"/>
              <a:buAutoNum type="alphaLcPeriod"/>
            </a:pPr>
            <a:r>
              <a:rPr lang="vi-VN" dirty="0"/>
              <a:t>Sau đó, bạn có thể định dạng nội dung của tập tin đã nhập trong Word vì đây là văn bản thuần túy</a:t>
            </a:r>
            <a:r>
              <a:rPr lang="vi-VN" dirty="0" smtClean="0"/>
              <a:t>.</a:t>
            </a:r>
            <a:endParaRPr lang="vi-VN" dirty="0"/>
          </a:p>
          <a:p>
            <a:pPr marL="747713" lvl="1" indent="-290513" algn="just">
              <a:buFont typeface="+mj-lt"/>
              <a:buAutoNum type="alphaLcPeriod"/>
            </a:pPr>
            <a:r>
              <a:rPr lang="vi-VN" dirty="0" smtClean="0"/>
              <a:t>Đây </a:t>
            </a:r>
            <a:r>
              <a:rPr lang="vi-VN" dirty="0"/>
              <a:t>là tùy chọn duy nhất nếu bạn không thể mở tập tin trong Word.</a:t>
            </a:r>
          </a:p>
          <a:p>
            <a:pPr marL="747713" lvl="1" indent="-290513" algn="just">
              <a:buFont typeface="+mj-lt"/>
              <a:buAutoNum type="alphaLcPeriod"/>
            </a:pPr>
            <a:r>
              <a:rPr lang="vi-VN" dirty="0" smtClean="0"/>
              <a:t>Sau </a:t>
            </a:r>
            <a:r>
              <a:rPr lang="vi-VN" dirty="0"/>
              <a:t>đó, bạn có thể chuyển đổi văn bản sang bất kỳ định dạng tập tin nào khác mà Word cung cấp.</a:t>
            </a:r>
          </a:p>
          <a:p>
            <a:pPr marL="747713" lvl="1" indent="-290513" algn="just">
              <a:buFont typeface="+mj-lt"/>
              <a:buAutoNum type="alphaLcPeriod"/>
            </a:pPr>
            <a:r>
              <a:rPr lang="vi-VN" dirty="0" smtClean="0"/>
              <a:t>Bạn </a:t>
            </a:r>
            <a:r>
              <a:rPr lang="vi-VN" dirty="0"/>
              <a:t>có thể chèn văn bản từ một tập tin khác tại một vị trí cụ thể trong tài liệu hiện có.</a:t>
            </a:r>
          </a:p>
          <a:p>
            <a:pPr marL="457200" lvl="1" indent="0" algn="just">
              <a:buNone/>
            </a:pPr>
            <a:endParaRPr lang="vi-VN" dirty="0"/>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40</a:t>
            </a:fld>
            <a:endParaRPr lang="en-US"/>
          </a:p>
        </p:txBody>
      </p:sp>
    </p:spTree>
    <p:extLst>
      <p:ext uri="{BB962C8B-B14F-4D97-AF65-F5344CB8AC3E}">
        <p14:creationId xmlns:p14="http://schemas.microsoft.com/office/powerpoint/2010/main" val="392336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4" end="4"/>
                                            </p:txEl>
                                          </p:spTgt>
                                        </p:tgtEl>
                                        <p:attrNameLst>
                                          <p:attrName>ppt_w</p:attrName>
                                        </p:attrNameLst>
                                      </p:cBhvr>
                                      <p:tavLst>
                                        <p:tav tm="0">
                                          <p:val>
                                            <p:strVal val="ppt_w"/>
                                          </p:val>
                                        </p:tav>
                                        <p:tav tm="100000">
                                          <p:val>
                                            <p:fltVal val="0"/>
                                          </p:val>
                                        </p:tav>
                                      </p:tavLst>
                                    </p:anim>
                                    <p:anim calcmode="lin" valueType="num">
                                      <p:cBhvr>
                                        <p:cTn id="19" dur="1000"/>
                                        <p:tgtEl>
                                          <p:spTgt spid="3">
                                            <p:txEl>
                                              <p:pRg st="4" end="4"/>
                                            </p:txEl>
                                          </p:spTgt>
                                        </p:tgtEl>
                                        <p:attrNameLst>
                                          <p:attrName>ppt_h</p:attrName>
                                        </p:attrNameLst>
                                      </p:cBhvr>
                                      <p:tavLst>
                                        <p:tav tm="0">
                                          <p:val>
                                            <p:strVal val="ppt_h"/>
                                          </p:val>
                                        </p:tav>
                                        <p:tav tm="100000">
                                          <p:val>
                                            <p:fltVal val="0"/>
                                          </p:val>
                                        </p:tav>
                                      </p:tavLst>
                                    </p:anim>
                                    <p:anim calcmode="lin" valueType="num">
                                      <p:cBhvr>
                                        <p:cTn id="20"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4" end="4"/>
                                            </p:txEl>
                                          </p:spTgt>
                                        </p:tgtEl>
                                      </p:cBhvr>
                                    </p:animEffect>
                                    <p:set>
                                      <p:cBhvr>
                                        <p:cTn id="22" dur="1" fill="hold">
                                          <p:stCondLst>
                                            <p:cond delay="999"/>
                                          </p:stCondLst>
                                        </p:cTn>
                                        <p:tgtEl>
                                          <p:spTgt spid="3">
                                            <p:txEl>
                                              <p:pRg st="4" end="4"/>
                                            </p:txEl>
                                          </p:spTgt>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3">
                                            <p:txEl>
                                              <p:pRg st="5" end="5"/>
                                            </p:txEl>
                                          </p:spTgt>
                                        </p:tgtEl>
                                        <p:attrNameLst>
                                          <p:attrName>ppt_w</p:attrName>
                                        </p:attrNameLst>
                                      </p:cBhvr>
                                      <p:tavLst>
                                        <p:tav tm="0">
                                          <p:val>
                                            <p:strVal val="ppt_w"/>
                                          </p:val>
                                        </p:tav>
                                        <p:tav tm="100000">
                                          <p:val>
                                            <p:fltVal val="0"/>
                                          </p:val>
                                        </p:tav>
                                      </p:tavLst>
                                    </p:anim>
                                    <p:anim calcmode="lin" valueType="num">
                                      <p:cBhvr>
                                        <p:cTn id="25" dur="1000"/>
                                        <p:tgtEl>
                                          <p:spTgt spid="3">
                                            <p:txEl>
                                              <p:pRg st="5" end="5"/>
                                            </p:txEl>
                                          </p:spTgt>
                                        </p:tgtEl>
                                        <p:attrNameLst>
                                          <p:attrName>ppt_h</p:attrName>
                                        </p:attrNameLst>
                                      </p:cBhvr>
                                      <p:tavLst>
                                        <p:tav tm="0">
                                          <p:val>
                                            <p:strVal val="ppt_h"/>
                                          </p:val>
                                        </p:tav>
                                        <p:tav tm="100000">
                                          <p:val>
                                            <p:fltVal val="0"/>
                                          </p:val>
                                        </p:tav>
                                      </p:tavLst>
                                    </p:anim>
                                    <p:anim calcmode="lin" valueType="num">
                                      <p:cBhvr>
                                        <p:cTn id="26" dur="1000"/>
                                        <p:tgtEl>
                                          <p:spTgt spid="3">
                                            <p:txEl>
                                              <p:pRg st="5" end="5"/>
                                            </p:txEl>
                                          </p:spTgt>
                                        </p:tgtEl>
                                        <p:attrNameLst>
                                          <p:attrName>style.rotation</p:attrName>
                                        </p:attrNameLst>
                                      </p:cBhvr>
                                      <p:tavLst>
                                        <p:tav tm="0">
                                          <p:val>
                                            <p:fltVal val="0"/>
                                          </p:val>
                                        </p:tav>
                                        <p:tav tm="100000">
                                          <p:val>
                                            <p:fltVal val="90"/>
                                          </p:val>
                                        </p:tav>
                                      </p:tavLst>
                                    </p:anim>
                                    <p:animEffect transition="out" filter="fade">
                                      <p:cBhvr>
                                        <p:cTn id="27" dur="1000"/>
                                        <p:tgtEl>
                                          <p:spTgt spid="3">
                                            <p:txEl>
                                              <p:pRg st="5" end="5"/>
                                            </p:txEl>
                                          </p:spTgt>
                                        </p:tgtEl>
                                      </p:cBhvr>
                                    </p:animEffect>
                                    <p:set>
                                      <p:cBhvr>
                                        <p:cTn id="28" dur="1" fill="hold">
                                          <p:stCondLst>
                                            <p:cond delay="999"/>
                                          </p:stCondLst>
                                        </p:cTn>
                                        <p:tgtEl>
                                          <p:spTgt spid="3">
                                            <p:txEl>
                                              <p:pRg st="5" end="5"/>
                                            </p:txEl>
                                          </p:spTgt>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1000"/>
                                        <p:tgtEl>
                                          <p:spTgt spid="3">
                                            <p:txEl>
                                              <p:pRg st="6" end="6"/>
                                            </p:txEl>
                                          </p:spTgt>
                                        </p:tgtEl>
                                        <p:attrNameLst>
                                          <p:attrName>ppt_w</p:attrName>
                                        </p:attrNameLst>
                                      </p:cBhvr>
                                      <p:tavLst>
                                        <p:tav tm="0">
                                          <p:val>
                                            <p:strVal val="ppt_w"/>
                                          </p:val>
                                        </p:tav>
                                        <p:tav tm="100000">
                                          <p:val>
                                            <p:fltVal val="0"/>
                                          </p:val>
                                        </p:tav>
                                      </p:tavLst>
                                    </p:anim>
                                    <p:anim calcmode="lin" valueType="num">
                                      <p:cBhvr>
                                        <p:cTn id="31" dur="1000"/>
                                        <p:tgtEl>
                                          <p:spTgt spid="3">
                                            <p:txEl>
                                              <p:pRg st="6" end="6"/>
                                            </p:txEl>
                                          </p:spTgt>
                                        </p:tgtEl>
                                        <p:attrNameLst>
                                          <p:attrName>ppt_h</p:attrName>
                                        </p:attrNameLst>
                                      </p:cBhvr>
                                      <p:tavLst>
                                        <p:tav tm="0">
                                          <p:val>
                                            <p:strVal val="ppt_h"/>
                                          </p:val>
                                        </p:tav>
                                        <p:tav tm="100000">
                                          <p:val>
                                            <p:fltVal val="0"/>
                                          </p:val>
                                        </p:tav>
                                      </p:tavLst>
                                    </p:anim>
                                    <p:anim calcmode="lin" valueType="num">
                                      <p:cBhvr>
                                        <p:cTn id="32" dur="1000"/>
                                        <p:tgtEl>
                                          <p:spTgt spid="3">
                                            <p:txEl>
                                              <p:pRg st="6" end="6"/>
                                            </p:txEl>
                                          </p:spTgt>
                                        </p:tgtEl>
                                        <p:attrNameLst>
                                          <p:attrName>style.rotation</p:attrName>
                                        </p:attrNameLst>
                                      </p:cBhvr>
                                      <p:tavLst>
                                        <p:tav tm="0">
                                          <p:val>
                                            <p:fltVal val="0"/>
                                          </p:val>
                                        </p:tav>
                                        <p:tav tm="100000">
                                          <p:val>
                                            <p:fltVal val="90"/>
                                          </p:val>
                                        </p:tav>
                                      </p:tavLst>
                                    </p:anim>
                                    <p:animEffect transition="out" filter="fade">
                                      <p:cBhvr>
                                        <p:cTn id="33" dur="1000"/>
                                        <p:tgtEl>
                                          <p:spTgt spid="3">
                                            <p:txEl>
                                              <p:pRg st="6" end="6"/>
                                            </p:txEl>
                                          </p:spTgt>
                                        </p:tgtEl>
                                      </p:cBhvr>
                                    </p:animEffect>
                                    <p:set>
                                      <p:cBhvr>
                                        <p:cTn id="34"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9"/>
            </a:pPr>
            <a:r>
              <a:rPr lang="vi-VN" dirty="0" smtClean="0"/>
              <a:t>Làm </a:t>
            </a:r>
            <a:r>
              <a:rPr lang="vi-VN" dirty="0"/>
              <a:t>thế nào bạn có thể mở một tập tin PDF trong Word?</a:t>
            </a:r>
          </a:p>
          <a:p>
            <a:pPr marL="800100" lvl="1" indent="-342900" algn="just">
              <a:buFont typeface="+mj-lt"/>
              <a:buAutoNum type="alphaLcPeriod"/>
            </a:pPr>
            <a:r>
              <a:rPr lang="vi-VN" dirty="0" smtClean="0"/>
              <a:t>Trước </a:t>
            </a:r>
            <a:r>
              <a:rPr lang="vi-VN" dirty="0"/>
              <a:t>tiên, chuyển đổi tập tin PDF thành định dạng Word tương thích trong Adobe Acrobat.</a:t>
            </a:r>
          </a:p>
          <a:p>
            <a:pPr marL="800100" lvl="1" indent="-342900" algn="just">
              <a:buFont typeface="+mj-lt"/>
              <a:buAutoNum type="alphaLcPeriod"/>
            </a:pPr>
            <a:r>
              <a:rPr lang="vi-VN" dirty="0" smtClean="0"/>
              <a:t>Trước </a:t>
            </a:r>
            <a:r>
              <a:rPr lang="vi-VN" dirty="0"/>
              <a:t>tiên, xuất tệp PDF thành định dạng Word trong Adobe Acrobat.</a:t>
            </a:r>
          </a:p>
          <a:p>
            <a:pPr marL="800100" lvl="1" indent="-342900" algn="just">
              <a:buFont typeface="+mj-lt"/>
              <a:buAutoNum type="alphaLcPeriod"/>
            </a:pPr>
            <a:r>
              <a:rPr lang="vi-VN" dirty="0" smtClean="0"/>
              <a:t>Chuyển </a:t>
            </a:r>
            <a:r>
              <a:rPr lang="vi-VN" dirty="0"/>
              <a:t>đổi tập tin PDF thành định dạng tập tin chỉ văn bản.</a:t>
            </a:r>
          </a:p>
          <a:p>
            <a:pPr marL="800100" lvl="1" indent="-342900" algn="just">
              <a:buFont typeface="+mj-lt"/>
              <a:buAutoNum type="alphaLcPeriod"/>
            </a:pPr>
            <a:r>
              <a:rPr lang="vi-VN" dirty="0" smtClean="0"/>
              <a:t>Mở </a:t>
            </a:r>
            <a:r>
              <a:rPr lang="vi-VN" dirty="0"/>
              <a:t>tập tin PDF như thể đó là một tài liệu Word trong đó Word sẽ xác nhận rằng nó sẽ chuyển đổi tập tin thành định dạng Word</a:t>
            </a:r>
            <a:r>
              <a:rPr lang="vi-VN" dirty="0" smtClean="0"/>
              <a:t>.</a:t>
            </a:r>
            <a:endParaRPr lang="vi-VN" dirty="0"/>
          </a:p>
          <a:p>
            <a:pPr marL="800100" lvl="2" indent="-342900" algn="just">
              <a:buFont typeface="+mj-lt"/>
              <a:buAutoNum type="alphaLcPeriod"/>
            </a:pPr>
            <a:endParaRPr lang="vi-VN" dirty="0"/>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41</a:t>
            </a:fld>
            <a:endParaRPr lang="en-US"/>
          </a:p>
        </p:txBody>
      </p:sp>
    </p:spTree>
    <p:extLst>
      <p:ext uri="{BB962C8B-B14F-4D97-AF65-F5344CB8AC3E}">
        <p14:creationId xmlns:p14="http://schemas.microsoft.com/office/powerpoint/2010/main" val="4082274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3" end="3"/>
                                            </p:txEl>
                                          </p:spTgt>
                                        </p:tgtEl>
                                        <p:attrNameLst>
                                          <p:attrName>ppt_w</p:attrName>
                                        </p:attrNameLst>
                                      </p:cBhvr>
                                      <p:tavLst>
                                        <p:tav tm="0">
                                          <p:val>
                                            <p:strVal val="ppt_w"/>
                                          </p:val>
                                        </p:tav>
                                        <p:tav tm="100000">
                                          <p:val>
                                            <p:fltVal val="0"/>
                                          </p:val>
                                        </p:tav>
                                      </p:tavLst>
                                    </p:anim>
                                    <p:anim calcmode="lin" valueType="num">
                                      <p:cBhvr>
                                        <p:cTn id="19" dur="1000"/>
                                        <p:tgtEl>
                                          <p:spTgt spid="3">
                                            <p:txEl>
                                              <p:pRg st="3" end="3"/>
                                            </p:txEl>
                                          </p:spTgt>
                                        </p:tgtEl>
                                        <p:attrNameLst>
                                          <p:attrName>ppt_h</p:attrName>
                                        </p:attrNameLst>
                                      </p:cBhvr>
                                      <p:tavLst>
                                        <p:tav tm="0">
                                          <p:val>
                                            <p:strVal val="ppt_h"/>
                                          </p:val>
                                        </p:tav>
                                        <p:tav tm="100000">
                                          <p:val>
                                            <p:fltVal val="0"/>
                                          </p:val>
                                        </p:tav>
                                      </p:tavLst>
                                    </p:anim>
                                    <p:anim calcmode="lin" valueType="num">
                                      <p:cBhvr>
                                        <p:cTn id="20"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3" end="3"/>
                                            </p:txEl>
                                          </p:spTgt>
                                        </p:tgtEl>
                                      </p:cBhvr>
                                    </p:animEffect>
                                    <p:set>
                                      <p:cBhvr>
                                        <p:cTn id="22"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467600" cy="533400"/>
          </a:xfrm>
        </p:spPr>
        <p:txBody>
          <a:bodyPr/>
          <a:lstStyle/>
          <a:p>
            <a:pPr lvl="0"/>
            <a:r>
              <a:rPr lang="en-US" sz="3000" dirty="0" err="1" smtClean="0"/>
              <a:t>Câu</a:t>
            </a:r>
            <a:r>
              <a:rPr lang="en-US" sz="3000" dirty="0" smtClean="0"/>
              <a:t> </a:t>
            </a:r>
            <a:r>
              <a:rPr lang="en-US" sz="3000" dirty="0" err="1" smtClean="0"/>
              <a:t>hỏi</a:t>
            </a:r>
            <a:r>
              <a:rPr lang="en-US" sz="3000" dirty="0" smtClean="0"/>
              <a:t> </a:t>
            </a:r>
            <a:r>
              <a:rPr lang="en-US" sz="3000" dirty="0" err="1" smtClean="0"/>
              <a:t>ôn</a:t>
            </a:r>
            <a:r>
              <a:rPr lang="en-US" sz="3000" dirty="0" smtClean="0"/>
              <a:t> </a:t>
            </a:r>
            <a:r>
              <a:rPr lang="en-US" sz="3000" dirty="0" err="1" smtClean="0"/>
              <a:t>tập</a:t>
            </a:r>
            <a:r>
              <a:rPr lang="en-US" sz="3000" dirty="0" smtClean="0"/>
              <a:t> </a:t>
            </a:r>
            <a:r>
              <a:rPr lang="en-US" sz="3000" dirty="0" err="1" smtClean="0"/>
              <a:t>lý</a:t>
            </a:r>
            <a:r>
              <a:rPr lang="en-US" sz="3000" dirty="0" smtClean="0"/>
              <a:t> </a:t>
            </a:r>
            <a:r>
              <a:rPr lang="en-US" sz="3000" dirty="0" err="1" smtClean="0"/>
              <a:t>thuyết</a:t>
            </a:r>
            <a:endParaRPr lang="en-US" sz="3000" dirty="0"/>
          </a:p>
        </p:txBody>
      </p:sp>
      <p:sp>
        <p:nvSpPr>
          <p:cNvPr id="3" name="Content Placeholder 2"/>
          <p:cNvSpPr>
            <a:spLocks noGrp="1"/>
          </p:cNvSpPr>
          <p:nvPr>
            <p:ph type="body" sz="quarter" idx="13"/>
          </p:nvPr>
        </p:nvSpPr>
        <p:spPr>
          <a:xfrm>
            <a:off x="462708" y="935183"/>
            <a:ext cx="8224092" cy="3579668"/>
          </a:xfrm>
        </p:spPr>
        <p:txBody>
          <a:bodyPr>
            <a:normAutofit/>
          </a:bodyPr>
          <a:lstStyle/>
          <a:p>
            <a:pPr marL="457200" indent="-457200" algn="just">
              <a:buFont typeface="+mj-lt"/>
              <a:buAutoNum type="arabicPeriod" startAt="10"/>
            </a:pPr>
            <a:r>
              <a:rPr lang="vi-VN" dirty="0" smtClean="0"/>
              <a:t>Những </a:t>
            </a:r>
            <a:r>
              <a:rPr lang="vi-VN" dirty="0"/>
              <a:t>nút nào được hiển thị theo mặc định trên Thanh công cụ truy cập nhanh?</a:t>
            </a:r>
          </a:p>
          <a:p>
            <a:pPr marL="800100" lvl="1" indent="-342900" algn="just">
              <a:buFont typeface="+mj-lt"/>
              <a:buAutoNum type="alphaLcPeriod"/>
            </a:pPr>
            <a:r>
              <a:rPr lang="vi-VN" dirty="0" smtClean="0"/>
              <a:t>New</a:t>
            </a:r>
            <a:r>
              <a:rPr lang="vi-VN" dirty="0"/>
              <a:t>, Save, Undo, Redo, Customize the Quick Access Toolbar</a:t>
            </a:r>
          </a:p>
          <a:p>
            <a:pPr marL="800100" lvl="1" indent="-342900" algn="just">
              <a:buFont typeface="+mj-lt"/>
              <a:buAutoNum type="alphaLcPeriod"/>
            </a:pPr>
            <a:r>
              <a:rPr lang="vi-VN" dirty="0" smtClean="0"/>
              <a:t>Save</a:t>
            </a:r>
            <a:r>
              <a:rPr lang="vi-VN" dirty="0"/>
              <a:t>, Undo, Redo, Print, Customize the Quick Access </a:t>
            </a:r>
            <a:r>
              <a:rPr lang="vi-VN" dirty="0" smtClean="0"/>
              <a:t>Toolbar</a:t>
            </a:r>
            <a:endParaRPr lang="en-US" dirty="0" smtClean="0"/>
          </a:p>
          <a:p>
            <a:pPr marL="800100" lvl="1" indent="-342900" algn="just">
              <a:buFont typeface="+mj-lt"/>
              <a:buAutoNum type="alphaLcPeriod"/>
            </a:pPr>
            <a:r>
              <a:rPr lang="vi-VN" dirty="0"/>
              <a:t>Save, Undo, Redo, Customize the Quick Access Toolbar </a:t>
            </a:r>
          </a:p>
          <a:p>
            <a:pPr marL="800100" lvl="1" indent="-342900" algn="just">
              <a:buFont typeface="+mj-lt"/>
              <a:buAutoNum type="alphaLcPeriod"/>
            </a:pPr>
            <a:r>
              <a:rPr lang="vi-VN" dirty="0" smtClean="0"/>
              <a:t>New</a:t>
            </a:r>
            <a:r>
              <a:rPr lang="vi-VN" dirty="0"/>
              <a:t>, Open, Save, Undo, Redo, Customize the Quick Access Toolbar</a:t>
            </a:r>
          </a:p>
          <a:p>
            <a:pPr marL="457200" lvl="1" indent="0" algn="just">
              <a:buNone/>
            </a:pPr>
            <a:endParaRPr lang="vi-VN" dirty="0"/>
          </a:p>
          <a:p>
            <a:pPr marL="800100" lvl="2" indent="-342900" algn="just">
              <a:buFont typeface="+mj-lt"/>
              <a:buAutoNum type="alphaLcPeriod"/>
            </a:pPr>
            <a:endParaRPr lang="vi-VN" dirty="0"/>
          </a:p>
          <a:p>
            <a:pPr marL="747713" indent="-342900" algn="just">
              <a:buFont typeface="+mj-lt"/>
              <a:buAutoNum type="alphaLcPeriod"/>
            </a:pPr>
            <a:endParaRPr lang="vi-VN" sz="2200" dirty="0"/>
          </a:p>
          <a:p>
            <a:pPr algn="just"/>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42</a:t>
            </a:fld>
            <a:endParaRPr lang="en-US"/>
          </a:p>
        </p:txBody>
      </p:sp>
    </p:spTree>
    <p:extLst>
      <p:ext uri="{BB962C8B-B14F-4D97-AF65-F5344CB8AC3E}">
        <p14:creationId xmlns:p14="http://schemas.microsoft.com/office/powerpoint/2010/main" val="2321361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1" end="1"/>
                                            </p:txEl>
                                          </p:spTgt>
                                        </p:tgtEl>
                                      </p:cBhvr>
                                    </p:animEffect>
                                    <p:set>
                                      <p:cBhvr>
                                        <p:cTn id="10" dur="1" fill="hold">
                                          <p:stCondLst>
                                            <p:cond delay="999"/>
                                          </p:stCondLst>
                                        </p:cTn>
                                        <p:tgtEl>
                                          <p:spTgt spid="3">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2" end="2"/>
                                            </p:txEl>
                                          </p:spTgt>
                                        </p:tgtEl>
                                        <p:attrNameLst>
                                          <p:attrName>ppt_w</p:attrName>
                                        </p:attrNameLst>
                                      </p:cBhvr>
                                      <p:tavLst>
                                        <p:tav tm="0">
                                          <p:val>
                                            <p:strVal val="ppt_w"/>
                                          </p:val>
                                        </p:tav>
                                        <p:tav tm="100000">
                                          <p:val>
                                            <p:fltVal val="0"/>
                                          </p:val>
                                        </p:tav>
                                      </p:tavLst>
                                    </p:anim>
                                    <p:anim calcmode="lin" valueType="num">
                                      <p:cBhvr>
                                        <p:cTn id="13" dur="1000"/>
                                        <p:tgtEl>
                                          <p:spTgt spid="3">
                                            <p:txEl>
                                              <p:pRg st="2" end="2"/>
                                            </p:txEl>
                                          </p:spTgt>
                                        </p:tgtEl>
                                        <p:attrNameLst>
                                          <p:attrName>ppt_h</p:attrName>
                                        </p:attrNameLst>
                                      </p:cBhvr>
                                      <p:tavLst>
                                        <p:tav tm="0">
                                          <p:val>
                                            <p:strVal val="ppt_h"/>
                                          </p:val>
                                        </p:tav>
                                        <p:tav tm="100000">
                                          <p:val>
                                            <p:fltVal val="0"/>
                                          </p:val>
                                        </p:tav>
                                      </p:tavLst>
                                    </p:anim>
                                    <p:anim calcmode="lin" valueType="num">
                                      <p:cBhvr>
                                        <p:cTn id="1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2" end="2"/>
                                            </p:txEl>
                                          </p:spTgt>
                                        </p:tgtEl>
                                      </p:cBhvr>
                                    </p:animEffect>
                                    <p:set>
                                      <p:cBhvr>
                                        <p:cTn id="16" dur="1" fill="hold">
                                          <p:stCondLst>
                                            <p:cond delay="999"/>
                                          </p:stCondLst>
                                        </p:cTn>
                                        <p:tgtEl>
                                          <p:spTgt spid="3">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4" end="4"/>
                                            </p:txEl>
                                          </p:spTgt>
                                        </p:tgtEl>
                                        <p:attrNameLst>
                                          <p:attrName>ppt_w</p:attrName>
                                        </p:attrNameLst>
                                      </p:cBhvr>
                                      <p:tavLst>
                                        <p:tav tm="0">
                                          <p:val>
                                            <p:strVal val="ppt_w"/>
                                          </p:val>
                                        </p:tav>
                                        <p:tav tm="100000">
                                          <p:val>
                                            <p:fltVal val="0"/>
                                          </p:val>
                                        </p:tav>
                                      </p:tavLst>
                                    </p:anim>
                                    <p:anim calcmode="lin" valueType="num">
                                      <p:cBhvr>
                                        <p:cTn id="19" dur="1000"/>
                                        <p:tgtEl>
                                          <p:spTgt spid="3">
                                            <p:txEl>
                                              <p:pRg st="4" end="4"/>
                                            </p:txEl>
                                          </p:spTgt>
                                        </p:tgtEl>
                                        <p:attrNameLst>
                                          <p:attrName>ppt_h</p:attrName>
                                        </p:attrNameLst>
                                      </p:cBhvr>
                                      <p:tavLst>
                                        <p:tav tm="0">
                                          <p:val>
                                            <p:strVal val="ppt_h"/>
                                          </p:val>
                                        </p:tav>
                                        <p:tav tm="100000">
                                          <p:val>
                                            <p:fltVal val="0"/>
                                          </p:val>
                                        </p:tav>
                                      </p:tavLst>
                                    </p:anim>
                                    <p:anim calcmode="lin" valueType="num">
                                      <p:cBhvr>
                                        <p:cTn id="20"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4" end="4"/>
                                            </p:txEl>
                                          </p:spTgt>
                                        </p:tgtEl>
                                      </p:cBhvr>
                                    </p:animEffect>
                                    <p:set>
                                      <p:cBhvr>
                                        <p:cTn id="22"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Khởi</a:t>
            </a:r>
            <a:r>
              <a:rPr lang="en-US" dirty="0" smtClean="0"/>
              <a:t> </a:t>
            </a:r>
            <a:r>
              <a:rPr lang="en-US" dirty="0" err="1"/>
              <a:t>động</a:t>
            </a:r>
            <a:r>
              <a:rPr lang="en-US" dirty="0"/>
              <a:t> Word 2016</a:t>
            </a:r>
          </a:p>
        </p:txBody>
      </p:sp>
      <p:sp>
        <p:nvSpPr>
          <p:cNvPr id="3" name="Content Placeholder 2"/>
          <p:cNvSpPr>
            <a:spLocks noGrp="1"/>
          </p:cNvSpPr>
          <p:nvPr>
            <p:ph type="body" sz="quarter" idx="13"/>
          </p:nvPr>
        </p:nvSpPr>
        <p:spPr>
          <a:xfrm>
            <a:off x="209320" y="1489145"/>
            <a:ext cx="4144471" cy="2728050"/>
          </a:xfrm>
        </p:spPr>
        <p:txBody>
          <a:bodyPr/>
          <a:lstStyle/>
          <a:p>
            <a:r>
              <a:rPr lang="en-US" dirty="0" err="1" smtClean="0"/>
              <a:t>Từ</a:t>
            </a:r>
            <a:r>
              <a:rPr lang="en-US" dirty="0" smtClean="0"/>
              <a:t> </a:t>
            </a:r>
            <a:r>
              <a:rPr lang="en-US" dirty="0" err="1"/>
              <a:t>màn</a:t>
            </a:r>
            <a:r>
              <a:rPr lang="en-US" dirty="0"/>
              <a:t> </a:t>
            </a:r>
            <a:r>
              <a:rPr lang="en-US" dirty="0" err="1"/>
              <a:t>hình</a:t>
            </a:r>
            <a:r>
              <a:rPr lang="en-US" dirty="0"/>
              <a:t> Desktop.</a:t>
            </a:r>
          </a:p>
          <a:p>
            <a:r>
              <a:rPr lang="en-US" dirty="0" err="1" smtClean="0"/>
              <a:t>Từ</a:t>
            </a:r>
            <a:r>
              <a:rPr lang="en-US" dirty="0" smtClean="0"/>
              <a:t> </a:t>
            </a:r>
            <a:r>
              <a:rPr lang="en-US" dirty="0" err="1"/>
              <a:t>thanh</a:t>
            </a:r>
            <a:r>
              <a:rPr lang="en-US" dirty="0"/>
              <a:t> </a:t>
            </a:r>
            <a:r>
              <a:rPr lang="en-US" dirty="0" err="1"/>
              <a:t>tác</a:t>
            </a:r>
            <a:r>
              <a:rPr lang="en-US" dirty="0"/>
              <a:t> </a:t>
            </a:r>
            <a:r>
              <a:rPr lang="en-US" dirty="0" err="1"/>
              <a:t>vụ</a:t>
            </a:r>
            <a:r>
              <a:rPr lang="en-US" dirty="0"/>
              <a:t> (Taskbar).</a:t>
            </a:r>
          </a:p>
          <a:p>
            <a:r>
              <a:rPr lang="en-US" dirty="0" err="1" smtClean="0"/>
              <a:t>Từ</a:t>
            </a:r>
            <a:r>
              <a:rPr lang="en-US" dirty="0" smtClean="0"/>
              <a:t> </a:t>
            </a:r>
            <a:r>
              <a:rPr lang="en-US" dirty="0" err="1"/>
              <a:t>hộp</a:t>
            </a:r>
            <a:r>
              <a:rPr lang="en-US" dirty="0"/>
              <a:t> </a:t>
            </a:r>
            <a:r>
              <a:rPr lang="en-US" dirty="0" err="1"/>
              <a:t>tìm</a:t>
            </a:r>
            <a:r>
              <a:rPr lang="en-US" dirty="0"/>
              <a:t> </a:t>
            </a:r>
            <a:r>
              <a:rPr lang="en-US" dirty="0" err="1"/>
              <a:t>kiếm</a:t>
            </a:r>
            <a:r>
              <a:rPr lang="en-US" dirty="0"/>
              <a:t> </a:t>
            </a:r>
            <a:r>
              <a:rPr lang="en-US" dirty="0" err="1"/>
              <a:t>trên</a:t>
            </a:r>
            <a:r>
              <a:rPr lang="en-US" dirty="0"/>
              <a:t> </a:t>
            </a:r>
            <a:r>
              <a:rPr lang="en-US" dirty="0" err="1"/>
              <a:t>thanh</a:t>
            </a:r>
            <a:r>
              <a:rPr lang="en-US" dirty="0"/>
              <a:t> </a:t>
            </a:r>
            <a:r>
              <a:rPr lang="en-US" dirty="0" err="1"/>
              <a:t>tác</a:t>
            </a:r>
            <a:r>
              <a:rPr lang="en-US" dirty="0"/>
              <a:t> </a:t>
            </a:r>
            <a:r>
              <a:rPr lang="en-US" dirty="0" err="1"/>
              <a:t>vụ</a:t>
            </a:r>
            <a:r>
              <a:rPr lang="en-US" dirty="0"/>
              <a:t> (Search box).</a:t>
            </a:r>
          </a:p>
          <a:p>
            <a:r>
              <a:rPr lang="en-US" dirty="0" err="1" smtClean="0"/>
              <a:t>Từ</a:t>
            </a:r>
            <a:r>
              <a:rPr lang="en-US" dirty="0" smtClean="0"/>
              <a:t> </a:t>
            </a:r>
            <a:r>
              <a:rPr lang="en-US" dirty="0"/>
              <a:t>Menu Start.</a:t>
            </a:r>
          </a:p>
          <a:p>
            <a:r>
              <a:rPr lang="en-US" dirty="0" err="1" smtClean="0"/>
              <a:t>Từ</a:t>
            </a:r>
            <a:r>
              <a:rPr lang="en-US" dirty="0" smtClean="0"/>
              <a:t> </a:t>
            </a:r>
            <a:r>
              <a:rPr lang="en-US" dirty="0" err="1"/>
              <a:t>bàn</a:t>
            </a:r>
            <a:r>
              <a:rPr lang="en-US" dirty="0"/>
              <a:t> </a:t>
            </a:r>
            <a:r>
              <a:rPr lang="en-US" dirty="0" err="1"/>
              <a:t>phím</a:t>
            </a:r>
            <a:r>
              <a:rPr lang="en-US" dirty="0"/>
              <a:t>.</a:t>
            </a:r>
          </a:p>
          <a:p>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5/14/2019</a:t>
            </a:fld>
            <a:endParaRPr lang="en-US"/>
          </a:p>
        </p:txBody>
      </p:sp>
      <p:sp>
        <p:nvSpPr>
          <p:cNvPr id="8" name="Footer Placeholder 7"/>
          <p:cNvSpPr>
            <a:spLocks noGrp="1"/>
          </p:cNvSpPr>
          <p:nvPr>
            <p:ph type="ftr" sz="quarter" idx="15"/>
          </p:nvPr>
        </p:nvSpPr>
        <p:spPr/>
        <p:txBody>
          <a:bodyPr/>
          <a:lstStyle/>
          <a:p>
            <a:r>
              <a:rPr lang="en-US" smtClean="0"/>
              <a:t>MOS Word 2016 - IIG Vietnam</a:t>
            </a:r>
            <a:endParaRPr lang="en-US"/>
          </a:p>
        </p:txBody>
      </p:sp>
      <p:sp>
        <p:nvSpPr>
          <p:cNvPr id="9" name="Slide Number Placeholder 8"/>
          <p:cNvSpPr>
            <a:spLocks noGrp="1"/>
          </p:cNvSpPr>
          <p:nvPr>
            <p:ph type="sldNum" sz="quarter" idx="16"/>
          </p:nvPr>
        </p:nvSpPr>
        <p:spPr/>
        <p:txBody>
          <a:bodyPr/>
          <a:lstStyle/>
          <a:p>
            <a:fld id="{E49F9262-1392-45F9-82B8-E6BAB6B74FE5}" type="slidenum">
              <a:rPr lang="en-US" smtClean="0"/>
              <a:t>5</a:t>
            </a:fld>
            <a:endParaRPr lang="en-US"/>
          </a:p>
        </p:txBody>
      </p:sp>
      <p:pic>
        <p:nvPicPr>
          <p:cNvPr id="4" name="Picture 3"/>
          <p:cNvPicPr>
            <a:picLocks noChangeAspect="1"/>
          </p:cNvPicPr>
          <p:nvPr/>
        </p:nvPicPr>
        <p:blipFill>
          <a:blip r:embed="rId3"/>
          <a:stretch>
            <a:fillRect/>
          </a:stretch>
        </p:blipFill>
        <p:spPr>
          <a:xfrm>
            <a:off x="4324350" y="1765971"/>
            <a:ext cx="4457700" cy="2379633"/>
          </a:xfrm>
          <a:prstGeom prst="rect">
            <a:avLst/>
          </a:prstGeom>
        </p:spPr>
      </p:pic>
      <p:sp>
        <p:nvSpPr>
          <p:cNvPr id="6" name="Rectangle 5"/>
          <p:cNvSpPr/>
          <p:nvPr/>
        </p:nvSpPr>
        <p:spPr>
          <a:xfrm>
            <a:off x="5227141" y="4145604"/>
            <a:ext cx="2710999" cy="30008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Màn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Word 2016</a:t>
            </a:r>
          </a:p>
        </p:txBody>
      </p:sp>
    </p:spTree>
    <p:extLst>
      <p:ext uri="{BB962C8B-B14F-4D97-AF65-F5344CB8AC3E}">
        <p14:creationId xmlns:p14="http://schemas.microsoft.com/office/powerpoint/2010/main" val="3307028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Giao</a:t>
            </a:r>
            <a:r>
              <a:rPr lang="en-US" dirty="0" smtClean="0"/>
              <a:t> </a:t>
            </a:r>
            <a:r>
              <a:rPr lang="en-US" dirty="0" err="1"/>
              <a:t>diện</a:t>
            </a:r>
            <a:r>
              <a:rPr lang="en-US" dirty="0"/>
              <a:t> Word 2016</a:t>
            </a:r>
          </a:p>
        </p:txBody>
      </p:sp>
      <p:sp>
        <p:nvSpPr>
          <p:cNvPr id="3" name="Content Placeholder 2"/>
          <p:cNvSpPr>
            <a:spLocks noGrp="1"/>
          </p:cNvSpPr>
          <p:nvPr>
            <p:ph type="body" sz="quarter" idx="13"/>
          </p:nvPr>
        </p:nvSpPr>
        <p:spPr>
          <a:xfrm>
            <a:off x="457200" y="819150"/>
            <a:ext cx="8321040" cy="2719802"/>
          </a:xfrm>
        </p:spPr>
        <p:txBody>
          <a:bodyPr/>
          <a:lstStyle/>
          <a:p>
            <a:r>
              <a:rPr lang="en-US" dirty="0" smtClean="0"/>
              <a:t>Thanh </a:t>
            </a:r>
            <a:r>
              <a:rPr lang="en-US" dirty="0" err="1"/>
              <a:t>tiêu</a:t>
            </a:r>
            <a:r>
              <a:rPr lang="en-US" dirty="0"/>
              <a:t> </a:t>
            </a:r>
            <a:r>
              <a:rPr lang="en-US" dirty="0" err="1"/>
              <a:t>đề</a:t>
            </a:r>
            <a:r>
              <a:rPr lang="en-US" dirty="0"/>
              <a:t> (Title </a:t>
            </a:r>
            <a:r>
              <a:rPr lang="en-US" dirty="0" smtClean="0"/>
              <a:t>bar)</a:t>
            </a:r>
          </a:p>
          <a:p>
            <a:pPr marL="176213" lvl="1" indent="0">
              <a:buNone/>
            </a:pPr>
            <a:r>
              <a:rPr lang="vi-VN" dirty="0" smtClean="0"/>
              <a:t>Nằm </a:t>
            </a:r>
            <a:r>
              <a:rPr lang="vi-VN" dirty="0"/>
              <a:t>phía trên cùng của cửa sổ chương trình và </a:t>
            </a:r>
            <a:r>
              <a:rPr lang="vi-VN" dirty="0" smtClean="0"/>
              <a:t>chứa</a:t>
            </a:r>
            <a:endParaRPr lang="en-US" dirty="0" smtClean="0"/>
          </a:p>
          <a:p>
            <a:pPr marL="457200" lvl="2" indent="-280988"/>
            <a:r>
              <a:rPr lang="vi-VN" dirty="0" smtClean="0"/>
              <a:t>Thanh </a:t>
            </a:r>
            <a:r>
              <a:rPr lang="vi-VN" dirty="0"/>
              <a:t>công cụ truy cập nhanh (Quick Access Toolbar).</a:t>
            </a:r>
          </a:p>
          <a:p>
            <a:pPr marL="457200" lvl="2" indent="-280988"/>
            <a:r>
              <a:rPr lang="vi-VN" dirty="0" smtClean="0"/>
              <a:t>Tên </a:t>
            </a:r>
            <a:r>
              <a:rPr lang="vi-VN" dirty="0"/>
              <a:t>của ứng dụng (Word).</a:t>
            </a:r>
          </a:p>
          <a:p>
            <a:pPr marL="457200" lvl="2" indent="-280988"/>
            <a:r>
              <a:rPr lang="vi-VN" dirty="0" smtClean="0"/>
              <a:t>Tiêu </a:t>
            </a:r>
            <a:r>
              <a:rPr lang="vi-VN" dirty="0"/>
              <a:t>đề tài liệu đang mở (Document Title).</a:t>
            </a:r>
          </a:p>
          <a:p>
            <a:pPr marL="457200" lvl="2" indent="-280988"/>
            <a:r>
              <a:rPr lang="vi-VN" dirty="0" smtClean="0"/>
              <a:t>Nút </a:t>
            </a:r>
            <a:r>
              <a:rPr lang="vi-VN" dirty="0"/>
              <a:t>tùy chọn hiển thị Ribbon (Ribbon Display Options button).</a:t>
            </a:r>
          </a:p>
          <a:p>
            <a:pPr marL="457200" lvl="2" indent="-280988"/>
            <a:r>
              <a:rPr lang="vi-VN" dirty="0" smtClean="0"/>
              <a:t>Các </a:t>
            </a:r>
            <a:r>
              <a:rPr lang="vi-VN" dirty="0"/>
              <a:t>nút điều khiển cửa sổ chương trình ứng dụng (Minimize, Restore Down/Maximize, và Close). </a:t>
            </a:r>
          </a:p>
          <a:p>
            <a:pPr marL="176213" lvl="1" indent="0">
              <a:buNone/>
            </a:pPr>
            <a:endParaRPr lang="en-US" dirty="0"/>
          </a:p>
        </p:txBody>
      </p:sp>
      <p:sp>
        <p:nvSpPr>
          <p:cNvPr id="5" name="Date Placeholder 4"/>
          <p:cNvSpPr>
            <a:spLocks noGrp="1"/>
          </p:cNvSpPr>
          <p:nvPr>
            <p:ph type="dt" sz="half" idx="14"/>
          </p:nvPr>
        </p:nvSpPr>
        <p:spPr/>
        <p:txBody>
          <a:bodyPr/>
          <a:lstStyle/>
          <a:p>
            <a:fld id="{345693E7-9D64-469F-9E6A-0978D4DD1642}" type="datetime1">
              <a:rPr lang="en-US" smtClean="0"/>
              <a:t>5/14/2019</a:t>
            </a:fld>
            <a:endParaRPr lang="en-US"/>
          </a:p>
        </p:txBody>
      </p:sp>
      <p:sp>
        <p:nvSpPr>
          <p:cNvPr id="6" name="Footer Placeholder 5"/>
          <p:cNvSpPr>
            <a:spLocks noGrp="1"/>
          </p:cNvSpPr>
          <p:nvPr>
            <p:ph type="ftr" sz="quarter" idx="15"/>
          </p:nvPr>
        </p:nvSpPr>
        <p:spPr/>
        <p:txBody>
          <a:bodyPr/>
          <a:lstStyle/>
          <a:p>
            <a:r>
              <a:rPr lang="en-US" smtClean="0"/>
              <a:t>MOS Word 2016 - IIG Vietnam</a:t>
            </a:r>
            <a:endParaRPr lang="en-US"/>
          </a:p>
        </p:txBody>
      </p:sp>
      <p:sp>
        <p:nvSpPr>
          <p:cNvPr id="7" name="Slide Number Placeholder 6"/>
          <p:cNvSpPr>
            <a:spLocks noGrp="1"/>
          </p:cNvSpPr>
          <p:nvPr>
            <p:ph type="sldNum" sz="quarter" idx="16"/>
          </p:nvPr>
        </p:nvSpPr>
        <p:spPr/>
        <p:txBody>
          <a:bodyPr/>
          <a:lstStyle/>
          <a:p>
            <a:fld id="{E49F9262-1392-45F9-82B8-E6BAB6B74FE5}" type="slidenum">
              <a:rPr lang="en-US" smtClean="0"/>
              <a:t>6</a:t>
            </a:fld>
            <a:endParaRPr lang="en-US"/>
          </a:p>
        </p:txBody>
      </p:sp>
      <p:pic>
        <p:nvPicPr>
          <p:cNvPr id="4" name="Picture 3"/>
          <p:cNvPicPr>
            <a:picLocks noChangeAspect="1"/>
          </p:cNvPicPr>
          <p:nvPr/>
        </p:nvPicPr>
        <p:blipFill>
          <a:blip r:embed="rId2"/>
          <a:stretch>
            <a:fillRect/>
          </a:stretch>
        </p:blipFill>
        <p:spPr>
          <a:xfrm>
            <a:off x="1218909" y="3516381"/>
            <a:ext cx="6706181" cy="1554615"/>
          </a:xfrm>
          <a:prstGeom prst="rect">
            <a:avLst/>
          </a:prstGeom>
        </p:spPr>
      </p:pic>
    </p:spTree>
    <p:extLst>
      <p:ext uri="{BB962C8B-B14F-4D97-AF65-F5344CB8AC3E}">
        <p14:creationId xmlns:p14="http://schemas.microsoft.com/office/powerpoint/2010/main" val="3202073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Word 2016</a:t>
            </a:r>
          </a:p>
        </p:txBody>
      </p:sp>
      <p:sp>
        <p:nvSpPr>
          <p:cNvPr id="3" name="Content Placeholder 2"/>
          <p:cNvSpPr>
            <a:spLocks noGrp="1"/>
          </p:cNvSpPr>
          <p:nvPr>
            <p:ph type="body" sz="quarter" idx="13"/>
          </p:nvPr>
        </p:nvSpPr>
        <p:spPr/>
        <p:txBody>
          <a:bodyPr/>
          <a:lstStyle/>
          <a:p>
            <a:r>
              <a:rPr lang="en-US" dirty="0" err="1" smtClean="0"/>
              <a:t>Hệ</a:t>
            </a:r>
            <a:r>
              <a:rPr lang="en-US" dirty="0" smtClean="0"/>
              <a:t> </a:t>
            </a:r>
            <a:r>
              <a:rPr lang="en-US" dirty="0" err="1" smtClean="0"/>
              <a:t>thống</a:t>
            </a:r>
            <a:r>
              <a:rPr lang="en-US" dirty="0" smtClean="0"/>
              <a:t> Ribbon</a:t>
            </a:r>
          </a:p>
          <a:p>
            <a:pPr marL="519113" lvl="1" indent="-342900"/>
            <a:r>
              <a:rPr lang="vi-VN" dirty="0"/>
              <a:t>Nằm ngay dưới thanh tiêu </a:t>
            </a:r>
            <a:r>
              <a:rPr lang="vi-VN" dirty="0" smtClean="0"/>
              <a:t>đề</a:t>
            </a:r>
            <a:r>
              <a:rPr lang="en-US" dirty="0"/>
              <a:t>,</a:t>
            </a:r>
            <a:endParaRPr lang="en-US" dirty="0" smtClean="0"/>
          </a:p>
          <a:p>
            <a:pPr marL="519113" lvl="1" indent="-342900" algn="just"/>
            <a:r>
              <a:rPr lang="en-US" dirty="0" smtClean="0"/>
              <a:t>G</a:t>
            </a:r>
            <a:r>
              <a:rPr lang="vi-VN" dirty="0" smtClean="0"/>
              <a:t>ồm </a:t>
            </a:r>
            <a:r>
              <a:rPr lang="vi-VN" dirty="0"/>
              <a:t>các thẻ lệnh (Command Tabs) trên </a:t>
            </a:r>
            <a:r>
              <a:rPr lang="vi-VN" dirty="0" smtClean="0"/>
              <a:t>Ribon</a:t>
            </a:r>
            <a:r>
              <a:rPr lang="en-US" dirty="0" smtClean="0"/>
              <a:t>: </a:t>
            </a:r>
            <a:r>
              <a:rPr lang="vi-VN" dirty="0" smtClean="0"/>
              <a:t>File</a:t>
            </a:r>
            <a:r>
              <a:rPr lang="vi-VN" dirty="0"/>
              <a:t>, Home, Insert, Design, Layout, References, Mailings, Review, View và hộp tìm </a:t>
            </a:r>
            <a:r>
              <a:rPr lang="vi-VN" dirty="0" smtClean="0"/>
              <a:t>lệnh</a:t>
            </a:r>
            <a:r>
              <a:rPr lang="en-US" dirty="0" smtClean="0"/>
              <a:t>.</a:t>
            </a:r>
            <a:r>
              <a:rPr lang="vi-VN" dirty="0" smtClean="0"/>
              <a:t> </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7</a:t>
            </a:fld>
            <a:endParaRPr lang="en-US"/>
          </a:p>
        </p:txBody>
      </p:sp>
      <p:pic>
        <p:nvPicPr>
          <p:cNvPr id="10" name="Picture 9"/>
          <p:cNvPicPr>
            <a:picLocks noChangeAspect="1"/>
          </p:cNvPicPr>
          <p:nvPr/>
        </p:nvPicPr>
        <p:blipFill>
          <a:blip r:embed="rId3"/>
          <a:stretch>
            <a:fillRect/>
          </a:stretch>
        </p:blipFill>
        <p:spPr>
          <a:xfrm>
            <a:off x="1451610" y="3175702"/>
            <a:ext cx="6687892" cy="1048603"/>
          </a:xfrm>
          <a:prstGeom prst="rect">
            <a:avLst/>
          </a:prstGeom>
        </p:spPr>
      </p:pic>
    </p:spTree>
    <p:extLst>
      <p:ext uri="{BB962C8B-B14F-4D97-AF65-F5344CB8AC3E}">
        <p14:creationId xmlns:p14="http://schemas.microsoft.com/office/powerpoint/2010/main" val="758680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Word 2016</a:t>
            </a:r>
          </a:p>
        </p:txBody>
      </p:sp>
      <p:sp>
        <p:nvSpPr>
          <p:cNvPr id="3" name="Content Placeholder 2"/>
          <p:cNvSpPr>
            <a:spLocks noGrp="1"/>
          </p:cNvSpPr>
          <p:nvPr>
            <p:ph type="body" sz="quarter" idx="13"/>
          </p:nvPr>
        </p:nvSpPr>
        <p:spPr/>
        <p:txBody>
          <a:bodyPr/>
          <a:lstStyle/>
          <a:p>
            <a:r>
              <a:rPr lang="en-US" dirty="0" smtClean="0"/>
              <a:t>Thanh </a:t>
            </a:r>
            <a:r>
              <a:rPr lang="en-US" dirty="0" err="1"/>
              <a:t>trạng</a:t>
            </a:r>
            <a:r>
              <a:rPr lang="en-US" dirty="0"/>
              <a:t> </a:t>
            </a:r>
            <a:r>
              <a:rPr lang="en-US" dirty="0" err="1"/>
              <a:t>thái</a:t>
            </a:r>
            <a:r>
              <a:rPr lang="en-US" dirty="0"/>
              <a:t> (Status bar</a:t>
            </a:r>
            <a:r>
              <a:rPr lang="en-US" dirty="0" smtClean="0"/>
              <a:t>)</a:t>
            </a:r>
          </a:p>
          <a:p>
            <a:pPr marL="512763" lvl="1" indent="-344488" algn="just"/>
            <a:r>
              <a:rPr lang="vi-VN" dirty="0"/>
              <a:t>Nằm ở phần dưới cùng của màn hình ứng dụng, thanh trạng thái cung cấp các thông tin về tài liệu hiện hành và hỗ trợ một số chức năng</a:t>
            </a:r>
            <a:r>
              <a:rPr lang="vi-VN" dirty="0" smtClean="0"/>
              <a:t>. </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8</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322167" y="2633907"/>
            <a:ext cx="6499665" cy="1727078"/>
          </a:xfrm>
          <a:prstGeom prst="rect">
            <a:avLst/>
          </a:prstGeom>
          <a:noFill/>
        </p:spPr>
      </p:pic>
    </p:spTree>
    <p:extLst>
      <p:ext uri="{BB962C8B-B14F-4D97-AF65-F5344CB8AC3E}">
        <p14:creationId xmlns:p14="http://schemas.microsoft.com/office/powerpoint/2010/main" val="2122778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dirty="0" err="1"/>
              <a:t>diện</a:t>
            </a:r>
            <a:r>
              <a:rPr lang="en-US" dirty="0"/>
              <a:t> Word 2016</a:t>
            </a:r>
          </a:p>
        </p:txBody>
      </p:sp>
      <p:sp>
        <p:nvSpPr>
          <p:cNvPr id="3" name="Content Placeholder 2"/>
          <p:cNvSpPr>
            <a:spLocks noGrp="1"/>
          </p:cNvSpPr>
          <p:nvPr>
            <p:ph type="body" sz="quarter" idx="13"/>
          </p:nvPr>
        </p:nvSpPr>
        <p:spPr>
          <a:xfrm>
            <a:off x="355209" y="1023666"/>
            <a:ext cx="8433582" cy="3263504"/>
          </a:xfrm>
        </p:spPr>
        <p:txBody>
          <a:bodyPr>
            <a:normAutofit/>
          </a:bodyPr>
          <a:lstStyle/>
          <a:p>
            <a:r>
              <a:rPr lang="en-US" dirty="0"/>
              <a:t>Thanh </a:t>
            </a:r>
            <a:r>
              <a:rPr lang="en-US" dirty="0" err="1"/>
              <a:t>cuộn</a:t>
            </a:r>
            <a:r>
              <a:rPr lang="en-US" dirty="0"/>
              <a:t> (Scroll bar)</a:t>
            </a:r>
            <a:endParaRPr lang="en-US" dirty="0" smtClean="0"/>
          </a:p>
          <a:p>
            <a:pPr marL="512763" lvl="1" indent="-344488" algn="just"/>
            <a:r>
              <a:rPr lang="vi-VN" dirty="0" smtClean="0"/>
              <a:t>Thanh </a:t>
            </a:r>
            <a:r>
              <a:rPr lang="vi-VN" dirty="0"/>
              <a:t>cuộn ngang (Horizontal Scroll bar): Cho phép chuyển màn hình sang: </a:t>
            </a:r>
          </a:p>
          <a:p>
            <a:pPr marL="855654" lvl="2" indent="-344488" algn="just"/>
            <a:r>
              <a:rPr lang="vi-VN" dirty="0" smtClean="0"/>
              <a:t>Phía </a:t>
            </a:r>
            <a:r>
              <a:rPr lang="vi-VN" dirty="0"/>
              <a:t>trái hoặc phải của trang tài liệu (Scroll left/Right).</a:t>
            </a:r>
          </a:p>
          <a:p>
            <a:pPr marL="855654" lvl="2" indent="-344488" algn="just"/>
            <a:r>
              <a:rPr lang="vi-VN" dirty="0" smtClean="0"/>
              <a:t>Cạnh </a:t>
            </a:r>
            <a:r>
              <a:rPr lang="vi-VN" dirty="0"/>
              <a:t>trái hoặc cạnh phải của trang tài liệu (Left/Right Edge).</a:t>
            </a:r>
          </a:p>
          <a:p>
            <a:pPr marL="855654" lvl="2" indent="-344488" algn="just"/>
            <a:r>
              <a:rPr lang="vi-VN" dirty="0" smtClean="0"/>
              <a:t>Trang </a:t>
            </a:r>
            <a:r>
              <a:rPr lang="vi-VN" dirty="0"/>
              <a:t>bên trái hoặc trang bên phải của trang tài liệu (Page Left/Right). </a:t>
            </a:r>
          </a:p>
          <a:p>
            <a:pPr marL="855654" lvl="2" indent="-344488" algn="just"/>
            <a:r>
              <a:rPr lang="vi-VN" dirty="0" smtClean="0"/>
              <a:t>Điểm </a:t>
            </a:r>
            <a:r>
              <a:rPr lang="vi-VN" dirty="0"/>
              <a:t>con trỏ chuột chỉ trên thanh cuộn (Scroll Here).</a:t>
            </a:r>
          </a:p>
        </p:txBody>
      </p:sp>
      <p:sp>
        <p:nvSpPr>
          <p:cNvPr id="4" name="Date Placeholder 3"/>
          <p:cNvSpPr>
            <a:spLocks noGrp="1"/>
          </p:cNvSpPr>
          <p:nvPr>
            <p:ph type="dt" sz="half" idx="14"/>
          </p:nvPr>
        </p:nvSpPr>
        <p:spPr/>
        <p:txBody>
          <a:bodyPr/>
          <a:lstStyle/>
          <a:p>
            <a:fld id="{3666938D-6E01-40AE-BE27-E7323976FC9E}" type="datetime1">
              <a:rPr lang="en-US" smtClean="0"/>
              <a:t>5/14/2019</a:t>
            </a:fld>
            <a:endParaRPr lang="en-US" dirty="0"/>
          </a:p>
        </p:txBody>
      </p:sp>
      <p:sp>
        <p:nvSpPr>
          <p:cNvPr id="5" name="Footer Placeholder 4"/>
          <p:cNvSpPr>
            <a:spLocks noGrp="1"/>
          </p:cNvSpPr>
          <p:nvPr>
            <p:ph type="ftr" sz="quarter" idx="15"/>
          </p:nvPr>
        </p:nvSpPr>
        <p:spPr/>
        <p:txBody>
          <a:bodyPr/>
          <a:lstStyle/>
          <a:p>
            <a:r>
              <a:rPr lang="en-US" smtClean="0"/>
              <a:t>MOS Word 2016 - IIG Vietnam</a:t>
            </a:r>
            <a:endParaRPr lang="en-US"/>
          </a:p>
        </p:txBody>
      </p:sp>
      <p:sp>
        <p:nvSpPr>
          <p:cNvPr id="6" name="Slide Number Placeholder 5"/>
          <p:cNvSpPr>
            <a:spLocks noGrp="1"/>
          </p:cNvSpPr>
          <p:nvPr>
            <p:ph type="sldNum" sz="quarter" idx="16"/>
          </p:nvPr>
        </p:nvSpPr>
        <p:spPr/>
        <p:txBody>
          <a:bodyPr/>
          <a:lstStyle/>
          <a:p>
            <a:fld id="{E49F9262-1392-45F9-82B8-E6BAB6B74FE5}" type="slidenum">
              <a:rPr lang="en-US" smtClean="0"/>
              <a:t>9</a:t>
            </a:fld>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407" y="3701719"/>
            <a:ext cx="2023186" cy="1065545"/>
          </a:xfrm>
          <a:prstGeom prst="rect">
            <a:avLst/>
          </a:prstGeom>
        </p:spPr>
      </p:pic>
    </p:spTree>
    <p:extLst>
      <p:ext uri="{BB962C8B-B14F-4D97-AF65-F5344CB8AC3E}">
        <p14:creationId xmlns:p14="http://schemas.microsoft.com/office/powerpoint/2010/main" val="3982169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S 2016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S 2016 Theme 2" id="{5D7ABDA7-634A-406B-B579-B13DE41CA637}" vid="{B7793633-4812-49CC-9B1B-65A38DD14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 2016 Theme 2</Template>
  <TotalTime>369</TotalTime>
  <Words>5373</Words>
  <Application>Microsoft Office PowerPoint</Application>
  <PresentationFormat>On-screen Show (16:9)</PresentationFormat>
  <Paragraphs>572</Paragraphs>
  <Slides>42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Segoe Light</vt:lpstr>
      <vt:lpstr>Times New Roman</vt:lpstr>
      <vt:lpstr>Wingdings</vt:lpstr>
      <vt:lpstr>MOS 2016 Theme 2</vt:lpstr>
      <vt:lpstr>MOS WORD2016 Bài 1: Bắt đầu với Microsoft Word 2016</vt:lpstr>
      <vt:lpstr>Hướng dẫn sử dụng</vt:lpstr>
      <vt:lpstr>Mục tiêu bài học</vt:lpstr>
      <vt:lpstr>Word là gì?</vt:lpstr>
      <vt:lpstr>Khởi động Word 2016</vt:lpstr>
      <vt:lpstr>Giao diện Word 2016</vt:lpstr>
      <vt:lpstr>Giao diện Word 2016</vt:lpstr>
      <vt:lpstr>Giao diện Word 2016</vt:lpstr>
      <vt:lpstr>Giao diện Word 2016</vt:lpstr>
      <vt:lpstr>Giao diện Word 2016</vt:lpstr>
      <vt:lpstr>Giao diện Word 2016</vt:lpstr>
      <vt:lpstr>Giao diện Word 2016</vt:lpstr>
      <vt:lpstr>Giao diện Word 2016</vt:lpstr>
      <vt:lpstr>Sử dụng thanh công cụ truy cập nhanh</vt:lpstr>
      <vt:lpstr>Sử dụng Ribbon</vt:lpstr>
      <vt:lpstr>Sử dụng Ribbon</vt:lpstr>
      <vt:lpstr>Sử dụng Ribbon</vt:lpstr>
      <vt:lpstr>Sử dụng Backstage view</vt:lpstr>
      <vt:lpstr>Sử dụng Backstage view</vt:lpstr>
      <vt:lpstr>Di chuyển trong phạm vi tài liệu</vt:lpstr>
      <vt:lpstr>Làm việc với tài liệu</vt:lpstr>
      <vt:lpstr>Làm việc với tài liệu</vt:lpstr>
      <vt:lpstr>Chuyển truy cập giữa các tài liệu</vt:lpstr>
      <vt:lpstr>Lưu tài liệu</vt:lpstr>
      <vt:lpstr>Các kiểu tập tin trong Word 2016</vt:lpstr>
      <vt:lpstr>Các kiểu tập tin trong Word 2016</vt:lpstr>
      <vt:lpstr>Tùy chỉnh lưu tài liệu trong Word Options</vt:lpstr>
      <vt:lpstr>Tùy chỉnh lưu tài liệu trong Word Options</vt:lpstr>
      <vt:lpstr>Đóng tài liệu</vt:lpstr>
      <vt:lpstr>Mở tài liệu</vt:lpstr>
      <vt:lpstr>Nhập (Import) tài liệu vào một tập tin đang mở</vt:lpstr>
      <vt:lpstr>Tổng kết bài học</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 WORD2016  Bài 1: Bắt đầu với Microsoft Word 2016</dc:title>
  <dc:creator>Phat Tai Nguyen</dc:creator>
  <cp:lastModifiedBy>Phat Tai Nguyen</cp:lastModifiedBy>
  <cp:revision>28</cp:revision>
  <dcterms:created xsi:type="dcterms:W3CDTF">2019-05-09T04:07:59Z</dcterms:created>
  <dcterms:modified xsi:type="dcterms:W3CDTF">2019-05-14T04:19:38Z</dcterms:modified>
</cp:coreProperties>
</file>